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4"/>
  </p:sldMasterIdLst>
  <p:handoutMasterIdLst>
    <p:handoutMasterId r:id="rId23"/>
  </p:handoutMasterIdLst>
  <p:sldIdLst>
    <p:sldId id="318" r:id="rId5"/>
    <p:sldId id="322" r:id="rId6"/>
    <p:sldId id="323" r:id="rId7"/>
    <p:sldId id="324" r:id="rId8"/>
    <p:sldId id="325" r:id="rId9"/>
    <p:sldId id="326" r:id="rId10"/>
    <p:sldId id="258" r:id="rId11"/>
    <p:sldId id="266" r:id="rId12"/>
    <p:sldId id="267" r:id="rId13"/>
    <p:sldId id="292" r:id="rId14"/>
    <p:sldId id="272" r:id="rId15"/>
    <p:sldId id="288" r:id="rId16"/>
    <p:sldId id="265" r:id="rId17"/>
    <p:sldId id="289" r:id="rId18"/>
    <p:sldId id="291" r:id="rId19"/>
    <p:sldId id="321" r:id="rId20"/>
    <p:sldId id="260" r:id="rId21"/>
    <p:sldId id="274"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975B64-5D8B-4275-8A52-0BF929B4AF09}">
          <p14:sldIdLst>
            <p14:sldId id="318"/>
            <p14:sldId id="322"/>
            <p14:sldId id="323"/>
            <p14:sldId id="324"/>
            <p14:sldId id="325"/>
            <p14:sldId id="326"/>
            <p14:sldId id="258"/>
          </p14:sldIdLst>
        </p14:section>
        <p14:section name="Untitled Section" id="{9BD2433C-80D4-49EF-9E75-5ECCFA4D7254}">
          <p14:sldIdLst>
            <p14:sldId id="266"/>
            <p14:sldId id="267"/>
            <p14:sldId id="292"/>
            <p14:sldId id="272"/>
            <p14:sldId id="288"/>
            <p14:sldId id="265"/>
            <p14:sldId id="289"/>
            <p14:sldId id="291"/>
            <p14:sldId id="321"/>
            <p14:sldId id="260"/>
            <p14:sldId id="274"/>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pos="47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NESCU Valentin" initials="IV" lastIdx="1" clrIdx="0">
    <p:extLst>
      <p:ext uri="{19B8F6BF-5375-455C-9EA6-DF929625EA0E}">
        <p15:presenceInfo xmlns:p15="http://schemas.microsoft.com/office/powerpoint/2012/main" userId="S-1-5-21-1464949219-3725463591-718144618-1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l mediu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 luminos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660"/>
  </p:normalViewPr>
  <p:slideViewPr>
    <p:cSldViewPr snapToGrid="0">
      <p:cViewPr varScale="1">
        <p:scale>
          <a:sx n="111" d="100"/>
          <a:sy n="111" d="100"/>
        </p:scale>
        <p:origin x="708" y="96"/>
      </p:cViewPr>
      <p:guideLst>
        <p:guide orient="horz" pos="2137"/>
        <p:guide pos="3840"/>
        <p:guide pos="4770"/>
      </p:guideLst>
    </p:cSldViewPr>
  </p:slideViewPr>
  <p:notesTextViewPr>
    <p:cViewPr>
      <p:scale>
        <a:sx n="1" d="1"/>
        <a:sy n="1" d="1"/>
      </p:scale>
      <p:origin x="0" y="0"/>
    </p:cViewPr>
  </p:notesTextViewPr>
  <p:notesViewPr>
    <p:cSldViewPr snapToGrid="0">
      <p:cViewPr varScale="1">
        <p:scale>
          <a:sx n="77" d="100"/>
          <a:sy n="77" d="100"/>
        </p:scale>
        <p:origin x="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xandra.chirtes\Desktop\grafi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110\SHARE\ISF_2023\DEF\Proiecte\SmartFIN\PRIMAVARA%202023\Seminare%20voluntari%20si%20contacte%20universitati%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110\SHARE\ISF_2023\DEF\Proiecte\AdI%20-%20Academia%20de%20%20Investitii\CANDIDATI\Candidati%20inscris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uxandra.chirtes\Desktop\grafi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vert="horz"/>
        <a:lstStyle/>
        <a:p>
          <a:pPr>
            <a:defRPr/>
          </a:pPr>
          <a:endParaRPr lang="ro-RO"/>
        </a:p>
      </c:txPr>
    </c:title>
    <c:autoTitleDeleted val="0"/>
    <c:plotArea>
      <c:layout/>
      <c:barChart>
        <c:barDir val="col"/>
        <c:grouping val="clustered"/>
        <c:varyColors val="0"/>
        <c:ser>
          <c:idx val="0"/>
          <c:order val="0"/>
          <c:tx>
            <c:strRef>
              <c:f>Sheet1!$G$6</c:f>
              <c:strCache>
                <c:ptCount val="1"/>
                <c:pt idx="0">
                  <c:v>Participanţi Start2Learn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vert="horz"/>
              <a:lstStyle/>
              <a:p>
                <a:pPr>
                  <a:defRPr sz="1600"/>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Sheet1!$H$5:$J$5</c:f>
              <c:strCache>
                <c:ptCount val="3"/>
                <c:pt idx="0">
                  <c:v>Ediţia I</c:v>
                </c:pt>
                <c:pt idx="1">
                  <c:v>Ediţia II</c:v>
                </c:pt>
                <c:pt idx="2">
                  <c:v>Ediţia III</c:v>
                </c:pt>
              </c:strCache>
            </c:strRef>
          </c:cat>
          <c:val>
            <c:numRef>
              <c:f>Sheet1!$H$6:$J$6</c:f>
              <c:numCache>
                <c:formatCode>General</c:formatCode>
                <c:ptCount val="3"/>
                <c:pt idx="0">
                  <c:v>197</c:v>
                </c:pt>
                <c:pt idx="1">
                  <c:v>409</c:v>
                </c:pt>
                <c:pt idx="2">
                  <c:v>484</c:v>
                </c:pt>
              </c:numCache>
            </c:numRef>
          </c:val>
          <c:extLst>
            <c:ext xmlns:c16="http://schemas.microsoft.com/office/drawing/2014/chart" uri="{C3380CC4-5D6E-409C-BE32-E72D297353CC}">
              <c16:uniqueId val="{00000000-D031-4296-9F0E-04DA202B5F9D}"/>
            </c:ext>
          </c:extLst>
        </c:ser>
        <c:dLbls>
          <c:dLblPos val="outEnd"/>
          <c:showLegendKey val="0"/>
          <c:showVal val="1"/>
          <c:showCatName val="0"/>
          <c:showSerName val="0"/>
          <c:showPercent val="0"/>
          <c:showBubbleSize val="0"/>
        </c:dLbls>
        <c:gapWidth val="100"/>
        <c:overlap val="-24"/>
        <c:axId val="188849536"/>
        <c:axId val="194328832"/>
      </c:barChart>
      <c:catAx>
        <c:axId val="1888495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sz="1600"/>
            </a:pPr>
            <a:endParaRPr lang="ro-RO"/>
          </a:p>
        </c:txPr>
        <c:crossAx val="194328832"/>
        <c:crosses val="autoZero"/>
        <c:auto val="1"/>
        <c:lblAlgn val="ctr"/>
        <c:lblOffset val="100"/>
        <c:noMultiLvlLbl val="0"/>
      </c:catAx>
      <c:valAx>
        <c:axId val="194328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ro-RO"/>
          </a:p>
        </c:txPr>
        <c:crossAx val="18884953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2"/>
      </a:solidFill>
      <a:prstDash val="solid"/>
    </a:ln>
    <a:effectLst/>
  </c:spPr>
  <c:txPr>
    <a:bodyPr/>
    <a:lstStyle/>
    <a:p>
      <a:pPr>
        <a:defRPr>
          <a:solidFill>
            <a:schemeClr val="dk1"/>
          </a:solidFill>
          <a:latin typeface="+mn-lt"/>
          <a:ea typeface="+mn-ea"/>
          <a:cs typeface="+mn-cs"/>
        </a:defRPr>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055168584696143"/>
          <c:y val="3.894560447640609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ro-RO"/>
        </a:p>
      </c:txPr>
    </c:title>
    <c:autoTitleDeleted val="0"/>
    <c:plotArea>
      <c:layout>
        <c:manualLayout>
          <c:layoutTarget val="inner"/>
          <c:xMode val="edge"/>
          <c:yMode val="edge"/>
          <c:x val="2.0998221996443998E-2"/>
          <c:y val="7.2937096962096451E-2"/>
          <c:w val="0.39974390618391242"/>
          <c:h val="0.98593804898980164"/>
        </c:manualLayout>
      </c:layout>
      <c:pieChart>
        <c:varyColors val="1"/>
        <c:ser>
          <c:idx val="0"/>
          <c:order val="0"/>
          <c:tx>
            <c:strRef>
              <c:f>placinta!$B$1</c:f>
              <c:strCache>
                <c:ptCount val="1"/>
                <c:pt idx="0">
                  <c:v>Participanti</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151-4C50-8FB8-A07589FB656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151-4C50-8FB8-A07589FB656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151-4C50-8FB8-A07589FB656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151-4C50-8FB8-A07589FB656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151-4C50-8FB8-A07589FB656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151-4C50-8FB8-A07589FB6566}"/>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C151-4C50-8FB8-A07589FB6566}"/>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C151-4C50-8FB8-A07589FB6566}"/>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C151-4C50-8FB8-A07589FB6566}"/>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C151-4C50-8FB8-A07589FB6566}"/>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C151-4C50-8FB8-A07589FB6566}"/>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C151-4C50-8FB8-A07589FB6566}"/>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9-C151-4C50-8FB8-A07589FB6566}"/>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B-C151-4C50-8FB8-A07589FB6566}"/>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D-C151-4C50-8FB8-A07589FB6566}"/>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F-C151-4C50-8FB8-A07589FB6566}"/>
              </c:ext>
            </c:extLst>
          </c:dPt>
          <c:dPt>
            <c:idx val="16"/>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21-C151-4C50-8FB8-A07589FB6566}"/>
              </c:ext>
            </c:extLst>
          </c:dPt>
          <c:dPt>
            <c:idx val="17"/>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23-C151-4C50-8FB8-A07589FB6566}"/>
              </c:ext>
            </c:extLst>
          </c:dPt>
          <c:dLbls>
            <c:dLbl>
              <c:idx val="8"/>
              <c:layout>
                <c:manualLayout>
                  <c:x val="3.6721065108796885E-2"/>
                  <c:y val="0.133430865086227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151-4C50-8FB8-A07589FB656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ro-RO"/>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placinta!$A$2:$A$19</c:f>
              <c:strCache>
                <c:ptCount val="18"/>
                <c:pt idx="0">
                  <c:v>Universitatea Dunarea de jos din Galati</c:v>
                </c:pt>
                <c:pt idx="1">
                  <c:v>Universitatea Babeș-Bolyai din Cluj-Napoca</c:v>
                </c:pt>
                <c:pt idx="2">
                  <c:v>Universitatea Danubius din Galati</c:v>
                </c:pt>
                <c:pt idx="3">
                  <c:v>Universitatea din Craiova</c:v>
                </c:pt>
                <c:pt idx="4">
                  <c:v>Universitatea Romano-Americana din Bucuresti</c:v>
                </c:pt>
                <c:pt idx="5">
                  <c:v>Universitatea Titu Maiorescu din Bucuresti</c:v>
                </c:pt>
                <c:pt idx="6">
                  <c:v>Universitatea Lucian Blaga din Sibiu</c:v>
                </c:pt>
                <c:pt idx="7">
                  <c:v>Universitatea Transilvania din Brasov</c:v>
                </c:pt>
                <c:pt idx="8">
                  <c:v>Universitatea Stefan cel Mare din Suceava</c:v>
                </c:pt>
                <c:pt idx="9">
                  <c:v>Universitatea Petrol-Gaze  Ploiesti</c:v>
                </c:pt>
                <c:pt idx="10">
                  <c:v>Universitatea din Pitești</c:v>
                </c:pt>
                <c:pt idx="11">
                  <c:v>Univeristatea "Alexandru Ioan Cuza" din Iasi</c:v>
                </c:pt>
                <c:pt idx="12">
                  <c:v>Universitatea din Oradea</c:v>
                </c:pt>
                <c:pt idx="13">
                  <c:v>Universitatea " 1 Decembrie 1918" din Alba Iulia</c:v>
                </c:pt>
                <c:pt idx="14">
                  <c:v>UMFST Tg-Mures</c:v>
                </c:pt>
                <c:pt idx="15">
                  <c:v>Universitatea Valahia din Targoviste</c:v>
                </c:pt>
                <c:pt idx="16">
                  <c:v>Universitatea din Bucuresti</c:v>
                </c:pt>
                <c:pt idx="17">
                  <c:v>Universitatea de Vest din Timisoara</c:v>
                </c:pt>
              </c:strCache>
            </c:strRef>
          </c:cat>
          <c:val>
            <c:numRef>
              <c:f>placinta!$B$2:$B$19</c:f>
              <c:numCache>
                <c:formatCode>General</c:formatCode>
                <c:ptCount val="18"/>
                <c:pt idx="0">
                  <c:v>244</c:v>
                </c:pt>
                <c:pt idx="1">
                  <c:v>207</c:v>
                </c:pt>
                <c:pt idx="2">
                  <c:v>38</c:v>
                </c:pt>
                <c:pt idx="3">
                  <c:v>79</c:v>
                </c:pt>
                <c:pt idx="4">
                  <c:v>87</c:v>
                </c:pt>
                <c:pt idx="5">
                  <c:v>122</c:v>
                </c:pt>
                <c:pt idx="6">
                  <c:v>184</c:v>
                </c:pt>
                <c:pt idx="7">
                  <c:v>39</c:v>
                </c:pt>
                <c:pt idx="8">
                  <c:v>169</c:v>
                </c:pt>
                <c:pt idx="9">
                  <c:v>27</c:v>
                </c:pt>
                <c:pt idx="10">
                  <c:v>24</c:v>
                </c:pt>
                <c:pt idx="11">
                  <c:v>234</c:v>
                </c:pt>
                <c:pt idx="12">
                  <c:v>94</c:v>
                </c:pt>
                <c:pt idx="13">
                  <c:v>161</c:v>
                </c:pt>
                <c:pt idx="14">
                  <c:v>100</c:v>
                </c:pt>
                <c:pt idx="15">
                  <c:v>109</c:v>
                </c:pt>
                <c:pt idx="16">
                  <c:v>180</c:v>
                </c:pt>
                <c:pt idx="17">
                  <c:v>65</c:v>
                </c:pt>
              </c:numCache>
            </c:numRef>
          </c:val>
          <c:extLst>
            <c:ext xmlns:c16="http://schemas.microsoft.com/office/drawing/2014/chart" uri="{C3380CC4-5D6E-409C-BE32-E72D297353CC}">
              <c16:uniqueId val="{00000024-C151-4C50-8FB8-A07589FB65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469657522648379"/>
          <c:y val="0.15053016632896296"/>
          <c:w val="0.4903571882143764"/>
          <c:h val="0.787046410033910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ECHIPE</a:t>
            </a:r>
          </a:p>
        </c:rich>
      </c:tx>
      <c:overlay val="0"/>
      <c:spPr>
        <a:noFill/>
        <a:ln>
          <a:noFill/>
        </a:ln>
        <a:effectLst/>
      </c:spPr>
    </c:title>
    <c:autoTitleDeleted val="0"/>
    <c:plotArea>
      <c:layout/>
      <c:barChart>
        <c:barDir val="col"/>
        <c:grouping val="clustered"/>
        <c:varyColors val="0"/>
        <c:ser>
          <c:idx val="0"/>
          <c:order val="0"/>
          <c:tx>
            <c:strRef>
              <c:f>Sheet2!$B$1</c:f>
              <c:strCache>
                <c:ptCount val="1"/>
                <c:pt idx="0">
                  <c:v>ECHIPE ELIGIBILE</c:v>
                </c:pt>
              </c:strCache>
            </c:strRef>
          </c:tx>
          <c:spPr>
            <a:solidFill>
              <a:schemeClr val="accent1"/>
            </a:solidFill>
            <a:ln>
              <a:noFill/>
            </a:ln>
            <a:effectLst/>
          </c:spPr>
          <c:invertIfNegative val="0"/>
          <c:cat>
            <c:strRef>
              <c:f>Sheet2!$A$2:$A$12</c:f>
              <c:strCache>
                <c:ptCount val="11"/>
                <c:pt idx="0">
                  <c:v>CRAIOVA</c:v>
                </c:pt>
                <c:pt idx="1">
                  <c:v>ASE</c:v>
                </c:pt>
                <c:pt idx="2">
                  <c:v>ORADEA</c:v>
                </c:pt>
                <c:pt idx="3">
                  <c:v>DUNAREA DE JOS</c:v>
                </c:pt>
                <c:pt idx="4">
                  <c:v>UMFST</c:v>
                </c:pt>
                <c:pt idx="5">
                  <c:v>STEFAN CEL MARE</c:v>
                </c:pt>
                <c:pt idx="6">
                  <c:v>1 Decembrie 1918</c:v>
                </c:pt>
                <c:pt idx="7">
                  <c:v>PETROL-GAZE</c:v>
                </c:pt>
                <c:pt idx="8">
                  <c:v>TOTAL ECHIPE</c:v>
                </c:pt>
                <c:pt idx="9">
                  <c:v>TOTAL ECHIPE INSCRISE</c:v>
                </c:pt>
                <c:pt idx="10">
                  <c:v>TOTAL UNIVERSITATI</c:v>
                </c:pt>
              </c:strCache>
            </c:strRef>
          </c:cat>
          <c:val>
            <c:numRef>
              <c:f>Sheet2!$B$2:$B$12</c:f>
              <c:numCache>
                <c:formatCode>General</c:formatCode>
                <c:ptCount val="11"/>
                <c:pt idx="0">
                  <c:v>1</c:v>
                </c:pt>
                <c:pt idx="1">
                  <c:v>3</c:v>
                </c:pt>
                <c:pt idx="2">
                  <c:v>2</c:v>
                </c:pt>
                <c:pt idx="3">
                  <c:v>1</c:v>
                </c:pt>
                <c:pt idx="4">
                  <c:v>1</c:v>
                </c:pt>
                <c:pt idx="5">
                  <c:v>0</c:v>
                </c:pt>
                <c:pt idx="6">
                  <c:v>2</c:v>
                </c:pt>
                <c:pt idx="7">
                  <c:v>0</c:v>
                </c:pt>
                <c:pt idx="8">
                  <c:v>10</c:v>
                </c:pt>
                <c:pt idx="9">
                  <c:v>14</c:v>
                </c:pt>
                <c:pt idx="10">
                  <c:v>8</c:v>
                </c:pt>
              </c:numCache>
            </c:numRef>
          </c:val>
          <c:extLst>
            <c:ext xmlns:c16="http://schemas.microsoft.com/office/drawing/2014/chart" uri="{C3380CC4-5D6E-409C-BE32-E72D297353CC}">
              <c16:uniqueId val="{00000000-BCA0-486A-809D-D18425B53854}"/>
            </c:ext>
          </c:extLst>
        </c:ser>
        <c:ser>
          <c:idx val="1"/>
          <c:order val="1"/>
          <c:tx>
            <c:strRef>
              <c:f>Sheet2!$C$1</c:f>
              <c:strCache>
                <c:ptCount val="1"/>
                <c:pt idx="0">
                  <c:v>ECHIPE NEELIGIBILE</c:v>
                </c:pt>
              </c:strCache>
            </c:strRef>
          </c:tx>
          <c:spPr>
            <a:solidFill>
              <a:schemeClr val="accent2"/>
            </a:solidFill>
            <a:ln>
              <a:noFill/>
            </a:ln>
            <a:effectLst/>
          </c:spPr>
          <c:invertIfNegative val="0"/>
          <c:cat>
            <c:strRef>
              <c:f>Sheet2!$A$2:$A$12</c:f>
              <c:strCache>
                <c:ptCount val="11"/>
                <c:pt idx="0">
                  <c:v>CRAIOVA</c:v>
                </c:pt>
                <c:pt idx="1">
                  <c:v>ASE</c:v>
                </c:pt>
                <c:pt idx="2">
                  <c:v>ORADEA</c:v>
                </c:pt>
                <c:pt idx="3">
                  <c:v>DUNAREA DE JOS</c:v>
                </c:pt>
                <c:pt idx="4">
                  <c:v>UMFST</c:v>
                </c:pt>
                <c:pt idx="5">
                  <c:v>STEFAN CEL MARE</c:v>
                </c:pt>
                <c:pt idx="6">
                  <c:v>1 Decembrie 1918</c:v>
                </c:pt>
                <c:pt idx="7">
                  <c:v>PETROL-GAZE</c:v>
                </c:pt>
                <c:pt idx="8">
                  <c:v>TOTAL ECHIPE</c:v>
                </c:pt>
                <c:pt idx="9">
                  <c:v>TOTAL ECHIPE INSCRISE</c:v>
                </c:pt>
                <c:pt idx="10">
                  <c:v>TOTAL UNIVERSITATI</c:v>
                </c:pt>
              </c:strCache>
            </c:strRef>
          </c:cat>
          <c:val>
            <c:numRef>
              <c:f>Sheet2!$C$2:$C$12</c:f>
              <c:numCache>
                <c:formatCode>General</c:formatCode>
                <c:ptCount val="11"/>
                <c:pt idx="0">
                  <c:v>0</c:v>
                </c:pt>
                <c:pt idx="1">
                  <c:v>1</c:v>
                </c:pt>
                <c:pt idx="2">
                  <c:v>1</c:v>
                </c:pt>
                <c:pt idx="3">
                  <c:v>0</c:v>
                </c:pt>
                <c:pt idx="4">
                  <c:v>0</c:v>
                </c:pt>
                <c:pt idx="5">
                  <c:v>1</c:v>
                </c:pt>
                <c:pt idx="6">
                  <c:v>0</c:v>
                </c:pt>
                <c:pt idx="7">
                  <c:v>1</c:v>
                </c:pt>
                <c:pt idx="8">
                  <c:v>4</c:v>
                </c:pt>
              </c:numCache>
            </c:numRef>
          </c:val>
          <c:extLst>
            <c:ext xmlns:c16="http://schemas.microsoft.com/office/drawing/2014/chart" uri="{C3380CC4-5D6E-409C-BE32-E72D297353CC}">
              <c16:uniqueId val="{00000001-BCA0-486A-809D-D18425B53854}"/>
            </c:ext>
          </c:extLst>
        </c:ser>
        <c:dLbls>
          <c:showLegendKey val="0"/>
          <c:showVal val="0"/>
          <c:showCatName val="0"/>
          <c:showSerName val="0"/>
          <c:showPercent val="0"/>
          <c:showBubbleSize val="0"/>
        </c:dLbls>
        <c:gapWidth val="219"/>
        <c:overlap val="-27"/>
        <c:axId val="194921984"/>
        <c:axId val="194923520"/>
      </c:barChart>
      <c:catAx>
        <c:axId val="19492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4923520"/>
        <c:crosses val="autoZero"/>
        <c:auto val="1"/>
        <c:lblAlgn val="ctr"/>
        <c:lblOffset val="100"/>
        <c:noMultiLvlLbl val="0"/>
      </c:catAx>
      <c:valAx>
        <c:axId val="19492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492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o-R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ro-RO"/>
        </a:p>
      </c:txPr>
    </c:title>
    <c:autoTitleDeleted val="0"/>
    <c:plotArea>
      <c:layout/>
      <c:pieChart>
        <c:varyColors val="1"/>
        <c:ser>
          <c:idx val="0"/>
          <c:order val="0"/>
          <c:tx>
            <c:strRef>
              <c:f>Sheet4!$F$15</c:f>
              <c:strCache>
                <c:ptCount val="1"/>
                <c:pt idx="0">
                  <c:v>Programe educaționale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2D-422E-A716-9A6DF9A233D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2D-422E-A716-9A6DF9A233D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52D-422E-A716-9A6DF9A233D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o-R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Sheet4!$E$16:$E$18</c:f>
              <c:strCache>
                <c:ptCount val="3"/>
                <c:pt idx="0">
                  <c:v>Programe de tip asincron</c:v>
                </c:pt>
                <c:pt idx="1">
                  <c:v>Programe de tip online - meeting </c:v>
                </c:pt>
                <c:pt idx="2">
                  <c:v>Programe cu prezența la sala</c:v>
                </c:pt>
              </c:strCache>
            </c:strRef>
          </c:cat>
          <c:val>
            <c:numRef>
              <c:f>Sheet4!$F$16:$F$18</c:f>
              <c:numCache>
                <c:formatCode>0%</c:formatCode>
                <c:ptCount val="3"/>
                <c:pt idx="0">
                  <c:v>0.81</c:v>
                </c:pt>
                <c:pt idx="1">
                  <c:v>0.17</c:v>
                </c:pt>
                <c:pt idx="2">
                  <c:v>0.02</c:v>
                </c:pt>
              </c:numCache>
            </c:numRef>
          </c:val>
          <c:extLst>
            <c:ext xmlns:c16="http://schemas.microsoft.com/office/drawing/2014/chart" uri="{C3380CC4-5D6E-409C-BE32-E72D297353CC}">
              <c16:uniqueId val="{00000006-752D-422E-A716-9A6DF9A233D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o-RO"/>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4-02-29T09:44:57.153"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A3840-E448-46E7-AB15-C1B64CB7E741}" type="doc">
      <dgm:prSet loTypeId="urn:microsoft.com/office/officeart/2005/8/layout/bProcess3" loCatId="process" qsTypeId="urn:microsoft.com/office/officeart/2005/8/quickstyle/simple1" qsCatId="simple" csTypeId="urn:microsoft.com/office/officeart/2005/8/colors/accent5_2" csCatId="accent5" phldr="1"/>
      <dgm:spPr/>
      <dgm:t>
        <a:bodyPr/>
        <a:lstStyle/>
        <a:p>
          <a:endParaRPr lang="ro-RO"/>
        </a:p>
      </dgm:t>
    </dgm:pt>
    <dgm:pt modelId="{7BF6B832-663C-4CB1-9EA7-B0B4E4502F29}">
      <dgm:prSet phldrT="[Text]" custT="1"/>
      <dgm:spPr>
        <a:solidFill>
          <a:schemeClr val="accent2">
            <a:lumMod val="75000"/>
          </a:schemeClr>
        </a:solidFill>
      </dgm:spPr>
      <dgm:t>
        <a:bodyPr/>
        <a:lstStyle/>
        <a:p>
          <a:pPr algn="l"/>
          <a:r>
            <a:rPr lang="ro-RO" sz="2000" b="1" dirty="0">
              <a:solidFill>
                <a:schemeClr val="bg1"/>
              </a:solidFill>
              <a:effectLst/>
              <a:latin typeface="Times New Roman" panose="02020603050405020304" pitchFamily="18" charset="0"/>
              <a:ea typeface="Times New Roman" panose="02020603050405020304" pitchFamily="18" charset="0"/>
            </a:rPr>
            <a:t>14 </a:t>
          </a:r>
          <a:r>
            <a:rPr lang="en-US" sz="2000" b="1" dirty="0" err="1">
              <a:solidFill>
                <a:schemeClr val="bg1"/>
              </a:solidFill>
              <a:effectLst/>
              <a:latin typeface="Times New Roman" panose="02020603050405020304" pitchFamily="18" charset="0"/>
              <a:ea typeface="Times New Roman" panose="02020603050405020304" pitchFamily="18" charset="0"/>
            </a:rPr>
            <a:t>evenimente</a:t>
          </a:r>
          <a:r>
            <a:rPr lang="en-US" sz="2000" b="1" dirty="0">
              <a:solidFill>
                <a:schemeClr val="bg1"/>
              </a:solidFill>
              <a:effectLst/>
              <a:latin typeface="Times New Roman" panose="02020603050405020304" pitchFamily="18" charset="0"/>
              <a:ea typeface="Times New Roman" panose="02020603050405020304" pitchFamily="18" charset="0"/>
            </a:rPr>
            <a:t> de tip </a:t>
          </a:r>
          <a:r>
            <a:rPr lang="en-US" sz="2000" b="1" dirty="0" err="1">
              <a:solidFill>
                <a:schemeClr val="bg1"/>
              </a:solidFill>
              <a:effectLst/>
              <a:latin typeface="Times New Roman" panose="02020603050405020304" pitchFamily="18" charset="0"/>
              <a:ea typeface="Times New Roman" panose="02020603050405020304" pitchFamily="18" charset="0"/>
            </a:rPr>
            <a:t>conferințe</a:t>
          </a:r>
          <a:r>
            <a:rPr lang="en-US" sz="2000" b="1" dirty="0">
              <a:solidFill>
                <a:schemeClr val="bg1"/>
              </a:solidFill>
              <a:effectLst/>
              <a:latin typeface="Times New Roman" panose="02020603050405020304" pitchFamily="18" charset="0"/>
              <a:ea typeface="Times New Roman" panose="02020603050405020304" pitchFamily="18" charset="0"/>
            </a:rPr>
            <a:t> de </a:t>
          </a:r>
          <a:r>
            <a:rPr lang="en-US" sz="2000" b="1" dirty="0" err="1">
              <a:solidFill>
                <a:schemeClr val="bg1"/>
              </a:solidFill>
              <a:effectLst/>
              <a:latin typeface="Times New Roman" panose="02020603050405020304" pitchFamily="18" charset="0"/>
              <a:ea typeface="Times New Roman" panose="02020603050405020304" pitchFamily="18" charset="0"/>
            </a:rPr>
            <a:t>specialitate</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naționale</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și</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internaţionale</a:t>
          </a:r>
          <a:r>
            <a:rPr lang="en-US" sz="2000" dirty="0">
              <a:solidFill>
                <a:schemeClr val="bg1"/>
              </a:solidFill>
              <a:effectLst/>
              <a:latin typeface="Times New Roman" panose="02020603050405020304" pitchFamily="18" charset="0"/>
              <a:ea typeface="Times New Roman" panose="02020603050405020304" pitchFamily="18" charset="0"/>
            </a:rPr>
            <a:t>, la care au </a:t>
          </a:r>
          <a:r>
            <a:rPr lang="en-US" sz="2000" dirty="0" err="1">
              <a:solidFill>
                <a:schemeClr val="bg1"/>
              </a:solidFill>
              <a:effectLst/>
              <a:latin typeface="Times New Roman" panose="02020603050405020304" pitchFamily="18" charset="0"/>
              <a:ea typeface="Times New Roman" panose="02020603050405020304" pitchFamily="18" charset="0"/>
            </a:rPr>
            <a:t>participat</a:t>
          </a:r>
          <a:r>
            <a:rPr lang="en-US" sz="2000" dirty="0">
              <a:solidFill>
                <a:schemeClr val="bg1"/>
              </a:solidFill>
              <a:effectLst/>
              <a:latin typeface="Times New Roman" panose="02020603050405020304" pitchFamily="18" charset="0"/>
              <a:ea typeface="Times New Roman" panose="02020603050405020304" pitchFamily="18" charset="0"/>
            </a:rPr>
            <a:t> </a:t>
          </a:r>
          <a:r>
            <a:rPr lang="ro-RO" sz="2000" b="1" dirty="0">
              <a:solidFill>
                <a:schemeClr val="bg1"/>
              </a:solidFill>
              <a:effectLst/>
              <a:latin typeface="Times New Roman" panose="02020603050405020304" pitchFamily="18" charset="0"/>
              <a:ea typeface="Times New Roman" panose="02020603050405020304" pitchFamily="18" charset="0"/>
            </a:rPr>
            <a:t>5419</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persoane</a:t>
          </a:r>
          <a:r>
            <a:rPr lang="en-US" sz="2000" dirty="0">
              <a:solidFill>
                <a:schemeClr val="bg1"/>
              </a:solidFill>
              <a:effectLst/>
              <a:latin typeface="Times New Roman" panose="02020603050405020304" pitchFamily="18" charset="0"/>
              <a:ea typeface="Times New Roman" panose="02020603050405020304" pitchFamily="18" charset="0"/>
            </a:rPr>
            <a:t>;</a:t>
          </a:r>
          <a:endParaRPr lang="ro-RO" sz="2000" dirty="0">
            <a:solidFill>
              <a:schemeClr val="bg1"/>
            </a:solidFill>
          </a:endParaRPr>
        </a:p>
      </dgm:t>
    </dgm:pt>
    <dgm:pt modelId="{FB6A60BB-F0FC-49DC-9FB3-A0780A47EAF4}" type="parTrans" cxnId="{7E28421D-E833-4CA2-9F91-0E2D88533B66}">
      <dgm:prSet/>
      <dgm:spPr/>
      <dgm:t>
        <a:bodyPr/>
        <a:lstStyle/>
        <a:p>
          <a:endParaRPr lang="ro-RO"/>
        </a:p>
      </dgm:t>
    </dgm:pt>
    <dgm:pt modelId="{50582BA4-BBD2-42A3-A771-9B61C35BC3A7}" type="sibTrans" cxnId="{7E28421D-E833-4CA2-9F91-0E2D88533B66}">
      <dgm:prSet custT="1"/>
      <dgm:spPr/>
      <dgm:t>
        <a:bodyPr/>
        <a:lstStyle/>
        <a:p>
          <a:endParaRPr lang="ro-RO" sz="2000"/>
        </a:p>
      </dgm:t>
    </dgm:pt>
    <dgm:pt modelId="{D763BF22-969A-4F3E-8F6A-66F4D38701BE}">
      <dgm:prSet custT="1"/>
      <dgm:spPr>
        <a:solidFill>
          <a:schemeClr val="accent2">
            <a:lumMod val="75000"/>
          </a:schemeClr>
        </a:solidFill>
      </dgm:spPr>
      <dgm:t>
        <a:bodyPr/>
        <a:lstStyle/>
        <a:p>
          <a:r>
            <a:rPr lang="en-US" sz="1800" b="1" dirty="0">
              <a:effectLst/>
              <a:latin typeface="Times New Roman" panose="02020603050405020304" pitchFamily="18" charset="0"/>
              <a:ea typeface="Times New Roman" panose="02020603050405020304" pitchFamily="18" charset="0"/>
            </a:rPr>
            <a:t>2 </a:t>
          </a:r>
          <a:r>
            <a:rPr lang="en-US" sz="1800" b="1" dirty="0" err="1">
              <a:effectLst/>
              <a:latin typeface="Times New Roman" panose="02020603050405020304" pitchFamily="18" charset="0"/>
              <a:ea typeface="Times New Roman" panose="02020603050405020304" pitchFamily="18" charset="0"/>
            </a:rPr>
            <a:t>programe</a:t>
          </a:r>
          <a:r>
            <a:rPr lang="en-US" sz="1800" b="1" dirty="0">
              <a:effectLst/>
              <a:latin typeface="Times New Roman" panose="02020603050405020304" pitchFamily="18" charset="0"/>
              <a:ea typeface="Times New Roman" panose="02020603050405020304" pitchFamily="18" charset="0"/>
            </a:rPr>
            <a:t> de </a:t>
          </a:r>
          <a:r>
            <a:rPr lang="en-US" sz="1800" b="1" dirty="0" err="1">
              <a:effectLst/>
              <a:latin typeface="Times New Roman" panose="02020603050405020304" pitchFamily="18" charset="0"/>
              <a:ea typeface="Times New Roman" panose="02020603050405020304" pitchFamily="18" charset="0"/>
            </a:rPr>
            <a:t>educaţie</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financiară</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adresate</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cadrelor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didactice</a:t>
          </a:r>
          <a:endParaRPr lang="en-US" sz="1800" b="1" dirty="0">
            <a:effectLst/>
            <a:latin typeface="Times New Roman" panose="02020603050405020304" pitchFamily="18" charset="0"/>
            <a:ea typeface="Times New Roman" panose="02020603050405020304" pitchFamily="18" charset="0"/>
          </a:endParaRPr>
        </a:p>
      </dgm:t>
    </dgm:pt>
    <dgm:pt modelId="{D99A494F-7BC2-4EBB-A30A-1C1F75C6A235}" type="parTrans" cxnId="{8CF6363A-98A1-418C-B8A8-775242EE4A9E}">
      <dgm:prSet/>
      <dgm:spPr/>
      <dgm:t>
        <a:bodyPr/>
        <a:lstStyle/>
        <a:p>
          <a:endParaRPr lang="ro-RO"/>
        </a:p>
      </dgm:t>
    </dgm:pt>
    <dgm:pt modelId="{4BEE5493-CC9E-48B1-A2C2-DFDE0D37FB2F}" type="sibTrans" cxnId="{8CF6363A-98A1-418C-B8A8-775242EE4A9E}">
      <dgm:prSet custT="1"/>
      <dgm:spPr/>
      <dgm:t>
        <a:bodyPr/>
        <a:lstStyle/>
        <a:p>
          <a:endParaRPr lang="ro-RO" sz="2000"/>
        </a:p>
      </dgm:t>
    </dgm:pt>
    <dgm:pt modelId="{DECC971D-80BF-4A9A-BB21-62622E77B2DE}">
      <dgm:prSet custT="1"/>
      <dgm:spPr>
        <a:solidFill>
          <a:schemeClr val="accent2">
            <a:lumMod val="75000"/>
          </a:schemeClr>
        </a:solidFill>
      </dgm:spPr>
      <dgm:t>
        <a:bodyPr/>
        <a:lstStyle/>
        <a:p>
          <a:r>
            <a:rPr lang="en-US" sz="1600" b="1" dirty="0">
              <a:effectLst/>
              <a:latin typeface="Times New Roman" panose="02020603050405020304" pitchFamily="18" charset="0"/>
              <a:ea typeface="Times New Roman" panose="02020603050405020304" pitchFamily="18" charset="0"/>
            </a:rPr>
            <a:t>5 </a:t>
          </a:r>
          <a:r>
            <a:rPr lang="en-US" sz="1600" b="1" dirty="0" err="1">
              <a:effectLst/>
              <a:latin typeface="Times New Roman" panose="02020603050405020304" pitchFamily="18" charset="0"/>
              <a:ea typeface="Times New Roman" panose="02020603050405020304" pitchFamily="18" charset="0"/>
            </a:rPr>
            <a:t>proiecte</a:t>
          </a:r>
          <a:r>
            <a:rPr lang="en-US" sz="1600" b="1" dirty="0">
              <a:effectLst/>
              <a:latin typeface="Times New Roman" panose="02020603050405020304" pitchFamily="18" charset="0"/>
              <a:ea typeface="Times New Roman" panose="02020603050405020304" pitchFamily="18" charset="0"/>
            </a:rPr>
            <a:t> </a:t>
          </a:r>
          <a:r>
            <a:rPr lang="ro-RO" sz="1600" b="1" dirty="0">
              <a:effectLst/>
              <a:latin typeface="Times New Roman" panose="02020603050405020304" pitchFamily="18" charset="0"/>
              <a:ea typeface="Times New Roman" panose="02020603050405020304" pitchFamily="18" charset="0"/>
            </a:rPr>
            <a:t>pt. </a:t>
          </a:r>
          <a:r>
            <a:rPr lang="en-US" sz="1600" b="1" dirty="0" err="1">
              <a:effectLst/>
              <a:latin typeface="Times New Roman" panose="02020603050405020304" pitchFamily="18" charset="0"/>
              <a:ea typeface="Times New Roman" panose="02020603050405020304" pitchFamily="18" charset="0"/>
            </a:rPr>
            <a:t>elevi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şi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stude</a:t>
          </a:r>
          <a:r>
            <a:rPr lang="ro-RO" sz="1600" b="1" dirty="0">
              <a:effectLst/>
              <a:latin typeface="Times New Roman" panose="02020603050405020304" pitchFamily="18" charset="0"/>
              <a:ea typeface="Times New Roman" panose="02020603050405020304" pitchFamily="18" charset="0"/>
            </a:rPr>
            <a:t>ți:</a:t>
          </a:r>
          <a:endParaRPr lang="en-US" sz="1600" b="1" dirty="0">
            <a:effectLst/>
            <a:latin typeface="Times New Roman" panose="02020603050405020304" pitchFamily="18" charset="0"/>
            <a:ea typeface="Times New Roman" panose="02020603050405020304" pitchFamily="18" charset="0"/>
          </a:endParaRPr>
        </a:p>
      </dgm:t>
    </dgm:pt>
    <dgm:pt modelId="{625FDBB4-C120-4FC6-9633-70455B43CA6D}" type="parTrans" cxnId="{78744DE4-1CA2-45B3-9C94-DEBB133BA1BC}">
      <dgm:prSet/>
      <dgm:spPr/>
      <dgm:t>
        <a:bodyPr/>
        <a:lstStyle/>
        <a:p>
          <a:endParaRPr lang="ro-RO"/>
        </a:p>
      </dgm:t>
    </dgm:pt>
    <dgm:pt modelId="{35488323-9826-42B9-BA31-AF8DB8229448}" type="sibTrans" cxnId="{78744DE4-1CA2-45B3-9C94-DEBB133BA1BC}">
      <dgm:prSet custT="1"/>
      <dgm:spPr/>
      <dgm:t>
        <a:bodyPr/>
        <a:lstStyle/>
        <a:p>
          <a:endParaRPr lang="ro-RO" sz="2000"/>
        </a:p>
      </dgm:t>
    </dgm:pt>
    <dgm:pt modelId="{0246AF28-48B1-4F01-BBAC-8889AEDEAB56}">
      <dgm:prSet custT="1"/>
      <dgm:spPr>
        <a:solidFill>
          <a:schemeClr val="accent2">
            <a:lumMod val="75000"/>
          </a:schemeClr>
        </a:solidFill>
      </dgm:spPr>
      <dgm:t>
        <a:bodyPr/>
        <a:lstStyle/>
        <a:p>
          <a:r>
            <a:rPr lang="en-US" sz="1600" dirty="0">
              <a:effectLst/>
              <a:latin typeface="Times New Roman" panose="02020603050405020304" pitchFamily="18" charset="0"/>
              <a:ea typeface="Times New Roman" panose="02020603050405020304" pitchFamily="18" charset="0"/>
            </a:rPr>
            <a:t>Start2Learn: </a:t>
          </a:r>
          <a:r>
            <a:rPr lang="en-US" sz="1600" dirty="0" err="1">
              <a:effectLst/>
              <a:latin typeface="Times New Roman" panose="02020603050405020304" pitchFamily="18" charset="0"/>
              <a:ea typeface="Times New Roman" panose="02020603050405020304" pitchFamily="18" charset="0"/>
            </a:rPr>
            <a:t>Finanţe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personale</a:t>
          </a:r>
          <a:r>
            <a:rPr lang="ro-RO"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dgm:t>
    </dgm:pt>
    <dgm:pt modelId="{D508A59C-DF72-40A9-AD04-5897D24767FD}" type="parTrans" cxnId="{101D5CB5-C87D-4EE9-AE81-EFF6440CB0B0}">
      <dgm:prSet/>
      <dgm:spPr/>
      <dgm:t>
        <a:bodyPr/>
        <a:lstStyle/>
        <a:p>
          <a:endParaRPr lang="ro-RO"/>
        </a:p>
      </dgm:t>
    </dgm:pt>
    <dgm:pt modelId="{95D1DC2E-63AD-4B2F-8756-1C5AF2A98AE6}" type="sibTrans" cxnId="{101D5CB5-C87D-4EE9-AE81-EFF6440CB0B0}">
      <dgm:prSet/>
      <dgm:spPr/>
      <dgm:t>
        <a:bodyPr/>
        <a:lstStyle/>
        <a:p>
          <a:endParaRPr lang="ro-RO"/>
        </a:p>
      </dgm:t>
    </dgm:pt>
    <dgm:pt modelId="{4FA21756-04F8-4543-B286-9B094E463C1D}">
      <dgm:prSet custT="1"/>
      <dgm:spPr>
        <a:solidFill>
          <a:schemeClr val="accent2">
            <a:lumMod val="75000"/>
          </a:schemeClr>
        </a:solidFill>
      </dgm:spPr>
      <dgm:t>
        <a:bodyPr/>
        <a:lstStyle/>
        <a:p>
          <a:r>
            <a:rPr lang="en-US" sz="1600" b="1" dirty="0" err="1">
              <a:effectLst/>
              <a:latin typeface="Times New Roman" panose="02020603050405020304" pitchFamily="18" charset="0"/>
              <a:ea typeface="Times New Roman" panose="02020603050405020304" pitchFamily="18" charset="0"/>
            </a:rPr>
            <a:t>SmartFin@ISF</a:t>
          </a:r>
          <a:r>
            <a:rPr lang="en-US" sz="1600" dirty="0">
              <a:effectLst/>
              <a:latin typeface="Times New Roman" panose="02020603050405020304" pitchFamily="18" charset="0"/>
              <a:ea typeface="Times New Roman" panose="02020603050405020304" pitchFamily="18" charset="0"/>
            </a:rPr>
            <a:t>; </a:t>
          </a:r>
        </a:p>
      </dgm:t>
    </dgm:pt>
    <dgm:pt modelId="{D96EB25E-E92F-4575-AA8A-34DE20930916}" type="parTrans" cxnId="{ABD1384F-15B7-4E99-98B4-19078C82EBAE}">
      <dgm:prSet/>
      <dgm:spPr/>
      <dgm:t>
        <a:bodyPr/>
        <a:lstStyle/>
        <a:p>
          <a:endParaRPr lang="ro-RO"/>
        </a:p>
      </dgm:t>
    </dgm:pt>
    <dgm:pt modelId="{2781B84E-C3DE-49FE-AF66-1F2D7E9DD3BB}" type="sibTrans" cxnId="{ABD1384F-15B7-4E99-98B4-19078C82EBAE}">
      <dgm:prSet/>
      <dgm:spPr/>
      <dgm:t>
        <a:bodyPr/>
        <a:lstStyle/>
        <a:p>
          <a:endParaRPr lang="ro-RO"/>
        </a:p>
      </dgm:t>
    </dgm:pt>
    <dgm:pt modelId="{8C2582AC-FA92-4123-B7EA-59458FED021D}">
      <dgm:prSet custT="1"/>
      <dgm:spPr>
        <a:solidFill>
          <a:schemeClr val="accent2">
            <a:lumMod val="75000"/>
          </a:schemeClr>
        </a:solidFill>
      </dgm:spPr>
      <dgm:t>
        <a:bodyPr/>
        <a:lstStyle/>
        <a:p>
          <a:r>
            <a:rPr lang="en-US" sz="1600" b="1" dirty="0" err="1">
              <a:effectLst/>
              <a:latin typeface="Times New Roman" panose="02020603050405020304" pitchFamily="18" charset="0"/>
              <a:ea typeface="Times New Roman" panose="02020603050405020304" pitchFamily="18" charset="0"/>
            </a:rPr>
            <a:t>Academi</a:t>
          </a:r>
          <a:r>
            <a:rPr lang="ro-RO" sz="1600" b="1" dirty="0">
              <a:effectLst/>
              <a:latin typeface="Times New Roman" panose="02020603050405020304" pitchFamily="18" charset="0"/>
              <a:ea typeface="Times New Roman" panose="02020603050405020304" pitchFamily="18" charset="0"/>
            </a:rPr>
            <a:t>a de Asigurări;</a:t>
          </a:r>
          <a:endParaRPr lang="en-US" sz="1600" dirty="0">
            <a:effectLst/>
            <a:latin typeface="Times New Roman" panose="02020603050405020304" pitchFamily="18" charset="0"/>
            <a:ea typeface="Times New Roman" panose="02020603050405020304" pitchFamily="18" charset="0"/>
          </a:endParaRPr>
        </a:p>
      </dgm:t>
    </dgm:pt>
    <dgm:pt modelId="{EF420EA8-334A-4264-8E1C-9AA87988154A}" type="parTrans" cxnId="{9A40A83D-7F6F-4046-A8BB-2D734C26F4E3}">
      <dgm:prSet/>
      <dgm:spPr/>
      <dgm:t>
        <a:bodyPr/>
        <a:lstStyle/>
        <a:p>
          <a:endParaRPr lang="ro-RO"/>
        </a:p>
      </dgm:t>
    </dgm:pt>
    <dgm:pt modelId="{DA877B92-64F2-402F-8B58-8A863223FCFF}" type="sibTrans" cxnId="{9A40A83D-7F6F-4046-A8BB-2D734C26F4E3}">
      <dgm:prSet/>
      <dgm:spPr/>
      <dgm:t>
        <a:bodyPr/>
        <a:lstStyle/>
        <a:p>
          <a:endParaRPr lang="ro-RO"/>
        </a:p>
      </dgm:t>
    </dgm:pt>
    <dgm:pt modelId="{20F0909B-A447-4A26-BE3C-B66F09B08F72}">
      <dgm:prSet custT="1"/>
      <dgm:spPr>
        <a:solidFill>
          <a:schemeClr val="accent2">
            <a:lumMod val="75000"/>
          </a:schemeClr>
        </a:solidFill>
      </dgm:spPr>
      <dgm:t>
        <a:bodyPr/>
        <a:lstStyle/>
        <a:p>
          <a:r>
            <a:rPr lang="ro-RO" sz="1600" b="1" dirty="0">
              <a:effectLst/>
              <a:latin typeface="Times New Roman" panose="02020603050405020304" pitchFamily="18" charset="0"/>
              <a:ea typeface="Times New Roman" panose="02020603050405020304" pitchFamily="18" charset="0"/>
            </a:rPr>
            <a:t>6</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sesiuni</a:t>
          </a:r>
          <a:r>
            <a:rPr lang="en-US" sz="1600" b="1" dirty="0">
              <a:effectLst/>
              <a:latin typeface="Times New Roman" panose="02020603050405020304" pitchFamily="18" charset="0"/>
              <a:ea typeface="Times New Roman" panose="02020603050405020304" pitchFamily="18" charset="0"/>
            </a:rPr>
            <a:t> de </a:t>
          </a:r>
          <a:r>
            <a:rPr lang="en-US" sz="1600" dirty="0" err="1">
              <a:effectLst/>
              <a:latin typeface="Times New Roman" panose="02020603050405020304" pitchFamily="18" charset="0"/>
              <a:ea typeface="Times New Roman" panose="02020603050405020304" pitchFamily="18" charset="0"/>
            </a:rPr>
            <a:t>Comunicări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ştiinţifice</a:t>
          </a:r>
          <a:r>
            <a:rPr lang="en-US" sz="1600" dirty="0">
              <a:effectLst/>
              <a:latin typeface="Times New Roman" panose="02020603050405020304" pitchFamily="18" charset="0"/>
              <a:ea typeface="Times New Roman" panose="02020603050405020304" pitchFamily="18" charset="0"/>
            </a:rPr>
            <a:t> a </a:t>
          </a:r>
          <a:r>
            <a:rPr lang="en-US" sz="1600" dirty="0" err="1">
              <a:effectLst/>
              <a:latin typeface="Times New Roman" panose="02020603050405020304" pitchFamily="18" charset="0"/>
              <a:ea typeface="Times New Roman" panose="02020603050405020304" pitchFamily="18" charset="0"/>
            </a:rPr>
            <a:t>studenţilor</a:t>
          </a:r>
          <a:r>
            <a:rPr lang="en-US" sz="1600" dirty="0">
              <a:effectLst/>
              <a:latin typeface="Times New Roman" panose="02020603050405020304" pitchFamily="18" charset="0"/>
              <a:ea typeface="Times New Roman" panose="02020603050405020304" pitchFamily="18" charset="0"/>
            </a:rPr>
            <a:t>; </a:t>
          </a:r>
          <a:endParaRPr lang="ro-RO" sz="1600" dirty="0">
            <a:effectLst/>
            <a:latin typeface="Times New Roman" panose="02020603050405020304" pitchFamily="18" charset="0"/>
            <a:ea typeface="Times New Roman" panose="02020603050405020304" pitchFamily="18" charset="0"/>
          </a:endParaRPr>
        </a:p>
      </dgm:t>
    </dgm:pt>
    <dgm:pt modelId="{F4311D88-6A0C-421D-85B0-2951A91527C1}" type="parTrans" cxnId="{8A68D694-0A43-4C72-ADC0-8CC78C4A807A}">
      <dgm:prSet/>
      <dgm:spPr/>
      <dgm:t>
        <a:bodyPr/>
        <a:lstStyle/>
        <a:p>
          <a:endParaRPr lang="ro-RO"/>
        </a:p>
      </dgm:t>
    </dgm:pt>
    <dgm:pt modelId="{063AC048-D0AB-4358-993B-9D0707A85087}" type="sibTrans" cxnId="{8A68D694-0A43-4C72-ADC0-8CC78C4A807A}">
      <dgm:prSet/>
      <dgm:spPr/>
      <dgm:t>
        <a:bodyPr/>
        <a:lstStyle/>
        <a:p>
          <a:endParaRPr lang="ro-RO"/>
        </a:p>
      </dgm:t>
    </dgm:pt>
    <dgm:pt modelId="{2BB4C5DA-FCA3-4639-B6EE-37C83D19C394}">
      <dgm:prSet custT="1"/>
      <dgm:spPr>
        <a:solidFill>
          <a:schemeClr val="accent2">
            <a:lumMod val="75000"/>
          </a:schemeClr>
        </a:solidFill>
      </dgm:spPr>
      <dgm:t>
        <a:bodyPr/>
        <a:lstStyle/>
        <a:p>
          <a:pPr algn="l"/>
          <a:r>
            <a:rPr lang="ro-RO" sz="2000" b="1" dirty="0">
              <a:effectLst/>
              <a:latin typeface="Times New Roman" panose="02020603050405020304" pitchFamily="18" charset="0"/>
              <a:ea typeface="Times New Roman" panose="02020603050405020304" pitchFamily="18" charset="0"/>
            </a:rPr>
            <a:t>Acreditare program de </a:t>
          </a:r>
          <a:r>
            <a:rPr lang="en-US" sz="2000" b="1" dirty="0">
              <a:effectLst/>
              <a:latin typeface="Times New Roman" panose="02020603050405020304" pitchFamily="18" charset="0"/>
              <a:ea typeface="Times New Roman" panose="02020603050405020304" pitchFamily="18" charset="0"/>
            </a:rPr>
            <a:t>FPC </a:t>
          </a:r>
          <a:r>
            <a:rPr lang="ro-RO" sz="2000" dirty="0">
              <a:effectLst/>
              <a:latin typeface="Times New Roman" panose="02020603050405020304" pitchFamily="18" charset="0"/>
              <a:ea typeface="Times New Roman" panose="02020603050405020304" pitchFamily="18" charset="0"/>
            </a:rPr>
            <a:t>a cadrelor didactice din ciclul primar </a:t>
          </a:r>
          <a:endParaRPr lang="en-US" sz="2000" dirty="0">
            <a:effectLst/>
            <a:latin typeface="Times New Roman" panose="02020603050405020304" pitchFamily="18" charset="0"/>
            <a:ea typeface="Times New Roman" panose="02020603050405020304" pitchFamily="18" charset="0"/>
          </a:endParaRPr>
        </a:p>
      </dgm:t>
    </dgm:pt>
    <dgm:pt modelId="{592EC24C-B53C-467B-AE3C-8949568FA3B9}" type="parTrans" cxnId="{08C67028-CA08-4B28-A015-01176C927A50}">
      <dgm:prSet/>
      <dgm:spPr/>
      <dgm:t>
        <a:bodyPr/>
        <a:lstStyle/>
        <a:p>
          <a:endParaRPr lang="ro-RO"/>
        </a:p>
      </dgm:t>
    </dgm:pt>
    <dgm:pt modelId="{B3797BF2-D663-4609-A860-E1C98BFC7C63}" type="sibTrans" cxnId="{08C67028-CA08-4B28-A015-01176C927A50}">
      <dgm:prSet custT="1"/>
      <dgm:spPr/>
      <dgm:t>
        <a:bodyPr/>
        <a:lstStyle/>
        <a:p>
          <a:endParaRPr lang="ro-RO" sz="2000"/>
        </a:p>
      </dgm:t>
    </dgm:pt>
    <dgm:pt modelId="{F093D374-D790-4956-B9D7-2D29AE0AFD80}">
      <dgm:prSet custT="1"/>
      <dgm:spPr>
        <a:solidFill>
          <a:schemeClr val="accent2">
            <a:lumMod val="75000"/>
          </a:schemeClr>
        </a:solidFill>
      </dgm:spPr>
      <dgm:t>
        <a:bodyPr/>
        <a:lstStyle/>
        <a:p>
          <a:pPr algn="l"/>
          <a:r>
            <a:rPr lang="ro-RO" sz="2000" dirty="0">
              <a:effectLst/>
              <a:latin typeface="Times New Roman" panose="02020603050405020304" pitchFamily="18" charset="0"/>
              <a:ea typeface="Times New Roman" panose="02020603050405020304" pitchFamily="18" charset="0"/>
            </a:rPr>
            <a:t>Obținerea calității de membru al Asociației Facultăților de Economie din România (AFER)</a:t>
          </a:r>
        </a:p>
      </dgm:t>
    </dgm:pt>
    <dgm:pt modelId="{2B60D567-8860-44F2-BD31-03B53C76BD07}" type="parTrans" cxnId="{0AA92469-D4BE-4BA3-B231-E98CEA1F2C84}">
      <dgm:prSet/>
      <dgm:spPr/>
      <dgm:t>
        <a:bodyPr/>
        <a:lstStyle/>
        <a:p>
          <a:endParaRPr lang="ro-RO"/>
        </a:p>
      </dgm:t>
    </dgm:pt>
    <dgm:pt modelId="{F5F939C1-8ADD-4EA6-80DF-9B2EBB74EB87}" type="sibTrans" cxnId="{0AA92469-D4BE-4BA3-B231-E98CEA1F2C84}">
      <dgm:prSet custT="1"/>
      <dgm:spPr/>
      <dgm:t>
        <a:bodyPr/>
        <a:lstStyle/>
        <a:p>
          <a:endParaRPr lang="ro-RO" sz="2000"/>
        </a:p>
      </dgm:t>
    </dgm:pt>
    <dgm:pt modelId="{2BFBDE25-DC22-4B0C-BFBD-379024E30A07}">
      <dgm:prSet custT="1"/>
      <dgm:spPr>
        <a:solidFill>
          <a:schemeClr val="accent2">
            <a:lumMod val="75000"/>
          </a:schemeClr>
        </a:solidFill>
      </dgm:spPr>
      <dgm:t>
        <a:bodyPr/>
        <a:lstStyle/>
        <a:p>
          <a:pPr algn="l"/>
          <a:r>
            <a:rPr lang="ro-RO" sz="2000" dirty="0">
              <a:effectLst/>
              <a:latin typeface="Times New Roman" panose="02020603050405020304" pitchFamily="18" charset="0"/>
              <a:ea typeface="Times New Roman" panose="02020603050405020304" pitchFamily="18" charset="0"/>
            </a:rPr>
            <a:t>Dezvoltarea </a:t>
          </a:r>
          <a:r>
            <a:rPr lang="ro-RO" sz="2000" dirty="0" err="1">
              <a:effectLst/>
              <a:latin typeface="Times New Roman" panose="02020603050405020304" pitchFamily="18" charset="0"/>
              <a:ea typeface="Times New Roman" panose="02020603050405020304" pitchFamily="18" charset="0"/>
            </a:rPr>
            <a:t>şi</a:t>
          </a:r>
          <a:r>
            <a:rPr lang="ro-RO" sz="2000" dirty="0">
              <a:effectLst/>
              <a:latin typeface="Times New Roman" panose="02020603050405020304" pitchFamily="18" charset="0"/>
              <a:ea typeface="Times New Roman" panose="02020603050405020304" pitchFamily="18" charset="0"/>
            </a:rPr>
            <a:t> publicarea a 5 materiale de specialitate în domeniul </a:t>
          </a:r>
          <a:r>
            <a:rPr lang="ro-RO" sz="2000" dirty="0" err="1">
              <a:effectLst/>
              <a:latin typeface="Times New Roman" panose="02020603050405020304" pitchFamily="18" charset="0"/>
              <a:ea typeface="Times New Roman" panose="02020603050405020304" pitchFamily="18" charset="0"/>
            </a:rPr>
            <a:t>pieţelor</a:t>
          </a:r>
          <a:r>
            <a:rPr lang="ro-RO" sz="2000" dirty="0">
              <a:effectLst/>
              <a:latin typeface="Times New Roman" panose="02020603050405020304" pitchFamily="18" charset="0"/>
              <a:ea typeface="Times New Roman" panose="02020603050405020304" pitchFamily="18" charset="0"/>
            </a:rPr>
            <a:t> financiare;</a:t>
          </a:r>
          <a:endParaRPr lang="ro-RO" sz="2000" dirty="0"/>
        </a:p>
      </dgm:t>
    </dgm:pt>
    <dgm:pt modelId="{76E834A6-0508-47A6-BCB2-492B5DC973E5}" type="parTrans" cxnId="{BC308A62-1D02-4C42-A7F5-55E69ADF24C5}">
      <dgm:prSet/>
      <dgm:spPr/>
      <dgm:t>
        <a:bodyPr/>
        <a:lstStyle/>
        <a:p>
          <a:endParaRPr lang="ro-RO"/>
        </a:p>
      </dgm:t>
    </dgm:pt>
    <dgm:pt modelId="{9B8EE42D-8816-4EC4-A228-8139FA982C90}" type="sibTrans" cxnId="{BC308A62-1D02-4C42-A7F5-55E69ADF24C5}">
      <dgm:prSet/>
      <dgm:spPr/>
      <dgm:t>
        <a:bodyPr/>
        <a:lstStyle/>
        <a:p>
          <a:endParaRPr lang="ro-RO"/>
        </a:p>
      </dgm:t>
    </dgm:pt>
    <dgm:pt modelId="{960FD17B-E8FE-4D95-A452-1CCFEA0E0CC8}">
      <dgm:prSet custT="1"/>
      <dgm:spPr>
        <a:solidFill>
          <a:schemeClr val="accent2">
            <a:lumMod val="75000"/>
          </a:schemeClr>
        </a:solidFill>
      </dgm:spPr>
      <dgm:t>
        <a:bodyPr/>
        <a:lstStyle/>
        <a:p>
          <a:r>
            <a:rPr lang="en-US" sz="1800" b="1" dirty="0" err="1">
              <a:effectLst/>
              <a:latin typeface="Times New Roman" panose="02020603050405020304" pitchFamily="18" charset="0"/>
              <a:ea typeface="Times New Roman" panose="02020603050405020304" pitchFamily="18" charset="0"/>
            </a:rPr>
            <a:t>FinTTT</a:t>
          </a:r>
          <a:r>
            <a:rPr lang="en-US" sz="1800" b="1" dirty="0">
              <a:effectLst/>
              <a:latin typeface="Times New Roman" panose="02020603050405020304" pitchFamily="18" charset="0"/>
              <a:ea typeface="Times New Roman" panose="02020603050405020304" pitchFamily="18" charset="0"/>
            </a:rPr>
            <a:t>, </a:t>
          </a:r>
        </a:p>
      </dgm:t>
    </dgm:pt>
    <dgm:pt modelId="{6268FF76-B404-483F-828E-8BB31E167B58}" type="parTrans" cxnId="{A5AEF8E1-C2FA-43DD-8EBC-A3BB86E28E17}">
      <dgm:prSet/>
      <dgm:spPr/>
      <dgm:t>
        <a:bodyPr/>
        <a:lstStyle/>
        <a:p>
          <a:endParaRPr lang="ro-RO"/>
        </a:p>
      </dgm:t>
    </dgm:pt>
    <dgm:pt modelId="{FFE7F9FA-D383-4B35-909E-458A44EB05A1}" type="sibTrans" cxnId="{A5AEF8E1-C2FA-43DD-8EBC-A3BB86E28E17}">
      <dgm:prSet/>
      <dgm:spPr/>
      <dgm:t>
        <a:bodyPr/>
        <a:lstStyle/>
        <a:p>
          <a:endParaRPr lang="ro-RO"/>
        </a:p>
      </dgm:t>
    </dgm:pt>
    <dgm:pt modelId="{7F7C52AC-F16F-4484-A8E9-ED4A7B07AEFE}">
      <dgm:prSet custT="1"/>
      <dgm:spPr>
        <a:solidFill>
          <a:schemeClr val="accent2">
            <a:lumMod val="75000"/>
          </a:schemeClr>
        </a:solidFill>
      </dgm:spPr>
      <dgm:t>
        <a:bodyPr/>
        <a:lstStyle/>
        <a:p>
          <a:r>
            <a:rPr lang="en-US" sz="1800" b="1" dirty="0" err="1">
              <a:effectLst/>
              <a:latin typeface="Times New Roman" panose="02020603050405020304" pitchFamily="18" charset="0"/>
              <a:ea typeface="Times New Roman" panose="02020603050405020304" pitchFamily="18" charset="0"/>
            </a:rPr>
            <a:t>StartFIN</a:t>
          </a:r>
          <a:endParaRPr lang="en-US" sz="1800" b="1" dirty="0">
            <a:effectLst/>
            <a:latin typeface="Times New Roman" panose="02020603050405020304" pitchFamily="18" charset="0"/>
            <a:ea typeface="Times New Roman" panose="02020603050405020304" pitchFamily="18" charset="0"/>
          </a:endParaRPr>
        </a:p>
      </dgm:t>
    </dgm:pt>
    <dgm:pt modelId="{80F9DF40-6D24-4B67-8AD5-C2634ED283DF}" type="parTrans" cxnId="{52A53AE7-E74C-4EDB-9B38-DCD1C25643F9}">
      <dgm:prSet/>
      <dgm:spPr/>
      <dgm:t>
        <a:bodyPr/>
        <a:lstStyle/>
        <a:p>
          <a:endParaRPr lang="ro-RO"/>
        </a:p>
      </dgm:t>
    </dgm:pt>
    <dgm:pt modelId="{966624C1-F5AC-4428-97FC-ACCE3567A0D2}" type="sibTrans" cxnId="{52A53AE7-E74C-4EDB-9B38-DCD1C25643F9}">
      <dgm:prSet/>
      <dgm:spPr/>
      <dgm:t>
        <a:bodyPr/>
        <a:lstStyle/>
        <a:p>
          <a:endParaRPr lang="ro-RO"/>
        </a:p>
      </dgm:t>
    </dgm:pt>
    <dgm:pt modelId="{C359AA9C-1AF1-4BF6-829A-97AD6F34C53E}">
      <dgm:prSet custT="1"/>
      <dgm:spPr>
        <a:solidFill>
          <a:schemeClr val="accent2">
            <a:lumMod val="75000"/>
          </a:schemeClr>
        </a:solidFill>
      </dgm:spPr>
      <dgm:t>
        <a:bodyPr/>
        <a:lstStyle/>
        <a:p>
          <a:r>
            <a:rPr lang="ro-RO" sz="1600" dirty="0">
              <a:effectLst/>
              <a:latin typeface="Times New Roman" panose="02020603050405020304" pitchFamily="18" charset="0"/>
              <a:ea typeface="Times New Roman" panose="02020603050405020304" pitchFamily="18" charset="0"/>
            </a:rPr>
            <a:t>Academia de Investiții;</a:t>
          </a:r>
          <a:endParaRPr lang="en-US" sz="1600" dirty="0">
            <a:effectLst/>
            <a:latin typeface="Times New Roman" panose="02020603050405020304" pitchFamily="18" charset="0"/>
            <a:ea typeface="Times New Roman" panose="02020603050405020304" pitchFamily="18" charset="0"/>
          </a:endParaRPr>
        </a:p>
      </dgm:t>
    </dgm:pt>
    <dgm:pt modelId="{920BB911-F02E-4678-8B5E-5C69D0B86642}" type="parTrans" cxnId="{12DE396D-F4FA-40E8-A613-39CAEB862756}">
      <dgm:prSet/>
      <dgm:spPr/>
      <dgm:t>
        <a:bodyPr/>
        <a:lstStyle/>
        <a:p>
          <a:endParaRPr lang="ro-RO"/>
        </a:p>
      </dgm:t>
    </dgm:pt>
    <dgm:pt modelId="{96DE74A3-574C-4E61-9009-FE3518CC2D7B}" type="sibTrans" cxnId="{12DE396D-F4FA-40E8-A613-39CAEB862756}">
      <dgm:prSet/>
      <dgm:spPr/>
      <dgm:t>
        <a:bodyPr/>
        <a:lstStyle/>
        <a:p>
          <a:endParaRPr lang="ro-RO"/>
        </a:p>
      </dgm:t>
    </dgm:pt>
    <dgm:pt modelId="{9CF35E23-3E8C-496D-8EE0-BDD6FCB1F8A5}" type="pres">
      <dgm:prSet presAssocID="{FE5A3840-E448-46E7-AB15-C1B64CB7E741}" presName="Name0" presStyleCnt="0">
        <dgm:presLayoutVars>
          <dgm:dir/>
          <dgm:resizeHandles val="exact"/>
        </dgm:presLayoutVars>
      </dgm:prSet>
      <dgm:spPr/>
    </dgm:pt>
    <dgm:pt modelId="{A0B72206-7E7F-4364-8D8B-01AF1B1438CC}" type="pres">
      <dgm:prSet presAssocID="{7BF6B832-663C-4CB1-9EA7-B0B4E4502F29}" presName="node" presStyleLbl="node1" presStyleIdx="0" presStyleCnt="6">
        <dgm:presLayoutVars>
          <dgm:bulletEnabled val="1"/>
        </dgm:presLayoutVars>
      </dgm:prSet>
      <dgm:spPr/>
    </dgm:pt>
    <dgm:pt modelId="{A1F9585C-E681-4E1E-B812-3F96EC84A0F9}" type="pres">
      <dgm:prSet presAssocID="{50582BA4-BBD2-42A3-A771-9B61C35BC3A7}" presName="sibTrans" presStyleLbl="sibTrans1D1" presStyleIdx="0" presStyleCnt="5"/>
      <dgm:spPr/>
    </dgm:pt>
    <dgm:pt modelId="{4B188B7A-96B4-4F81-89D3-29A67776CF9E}" type="pres">
      <dgm:prSet presAssocID="{50582BA4-BBD2-42A3-A771-9B61C35BC3A7}" presName="connectorText" presStyleLbl="sibTrans1D1" presStyleIdx="0" presStyleCnt="5"/>
      <dgm:spPr/>
    </dgm:pt>
    <dgm:pt modelId="{72C67BE4-E4E7-4B23-9C47-C57AF0105B29}" type="pres">
      <dgm:prSet presAssocID="{D763BF22-969A-4F3E-8F6A-66F4D38701BE}" presName="node" presStyleLbl="node1" presStyleIdx="1" presStyleCnt="6">
        <dgm:presLayoutVars>
          <dgm:bulletEnabled val="1"/>
        </dgm:presLayoutVars>
      </dgm:prSet>
      <dgm:spPr/>
    </dgm:pt>
    <dgm:pt modelId="{BA107071-2AC5-4E44-BAB3-B004BCEC41B2}" type="pres">
      <dgm:prSet presAssocID="{4BEE5493-CC9E-48B1-A2C2-DFDE0D37FB2F}" presName="sibTrans" presStyleLbl="sibTrans1D1" presStyleIdx="1" presStyleCnt="5"/>
      <dgm:spPr/>
    </dgm:pt>
    <dgm:pt modelId="{A054BE8F-4A92-4EF3-B8D9-E3EA6BF35FA5}" type="pres">
      <dgm:prSet presAssocID="{4BEE5493-CC9E-48B1-A2C2-DFDE0D37FB2F}" presName="connectorText" presStyleLbl="sibTrans1D1" presStyleIdx="1" presStyleCnt="5"/>
      <dgm:spPr/>
    </dgm:pt>
    <dgm:pt modelId="{F07D15F4-0806-4359-8F52-631BB7817FF0}" type="pres">
      <dgm:prSet presAssocID="{DECC971D-80BF-4A9A-BB21-62622E77B2DE}" presName="node" presStyleLbl="node1" presStyleIdx="2" presStyleCnt="6" custScaleY="130591">
        <dgm:presLayoutVars>
          <dgm:bulletEnabled val="1"/>
        </dgm:presLayoutVars>
      </dgm:prSet>
      <dgm:spPr/>
    </dgm:pt>
    <dgm:pt modelId="{CFCA4C58-EBB6-4839-9222-9297D6E00F3D}" type="pres">
      <dgm:prSet presAssocID="{35488323-9826-42B9-BA31-AF8DB8229448}" presName="sibTrans" presStyleLbl="sibTrans1D1" presStyleIdx="2" presStyleCnt="5"/>
      <dgm:spPr/>
    </dgm:pt>
    <dgm:pt modelId="{21A0AC5A-D879-4E59-BDF3-4A196A02B353}" type="pres">
      <dgm:prSet presAssocID="{35488323-9826-42B9-BA31-AF8DB8229448}" presName="connectorText" presStyleLbl="sibTrans1D1" presStyleIdx="2" presStyleCnt="5"/>
      <dgm:spPr/>
    </dgm:pt>
    <dgm:pt modelId="{08F1E73E-53C7-4DDF-9CF1-37FE064C8189}" type="pres">
      <dgm:prSet presAssocID="{2BB4C5DA-FCA3-4639-B6EE-37C83D19C394}" presName="node" presStyleLbl="node1" presStyleIdx="3" presStyleCnt="6">
        <dgm:presLayoutVars>
          <dgm:bulletEnabled val="1"/>
        </dgm:presLayoutVars>
      </dgm:prSet>
      <dgm:spPr/>
    </dgm:pt>
    <dgm:pt modelId="{4DE8D4D1-ED95-43D7-B0FC-69EC5E30762D}" type="pres">
      <dgm:prSet presAssocID="{B3797BF2-D663-4609-A860-E1C98BFC7C63}" presName="sibTrans" presStyleLbl="sibTrans1D1" presStyleIdx="3" presStyleCnt="5"/>
      <dgm:spPr/>
    </dgm:pt>
    <dgm:pt modelId="{A9C6656E-D1F9-4A51-B5AE-EB6DAC18A45B}" type="pres">
      <dgm:prSet presAssocID="{B3797BF2-D663-4609-A860-E1C98BFC7C63}" presName="connectorText" presStyleLbl="sibTrans1D1" presStyleIdx="3" presStyleCnt="5"/>
      <dgm:spPr/>
    </dgm:pt>
    <dgm:pt modelId="{7F24C123-1305-4342-9D10-1B6D3CBC804E}" type="pres">
      <dgm:prSet presAssocID="{F093D374-D790-4956-B9D7-2D29AE0AFD80}" presName="node" presStyleLbl="node1" presStyleIdx="4" presStyleCnt="6">
        <dgm:presLayoutVars>
          <dgm:bulletEnabled val="1"/>
        </dgm:presLayoutVars>
      </dgm:prSet>
      <dgm:spPr/>
    </dgm:pt>
    <dgm:pt modelId="{D9E22CE7-607D-49E0-B22E-EEBCA154F516}" type="pres">
      <dgm:prSet presAssocID="{F5F939C1-8ADD-4EA6-80DF-9B2EBB74EB87}" presName="sibTrans" presStyleLbl="sibTrans1D1" presStyleIdx="4" presStyleCnt="5"/>
      <dgm:spPr/>
    </dgm:pt>
    <dgm:pt modelId="{03EB17BF-AC2E-4ADB-80D8-A398A1BCCE37}" type="pres">
      <dgm:prSet presAssocID="{F5F939C1-8ADD-4EA6-80DF-9B2EBB74EB87}" presName="connectorText" presStyleLbl="sibTrans1D1" presStyleIdx="4" presStyleCnt="5"/>
      <dgm:spPr/>
    </dgm:pt>
    <dgm:pt modelId="{A50F722F-F0F3-4FB1-ADE9-C49E3A62628D}" type="pres">
      <dgm:prSet presAssocID="{2BFBDE25-DC22-4B0C-BFBD-379024E30A07}" presName="node" presStyleLbl="node1" presStyleIdx="5" presStyleCnt="6">
        <dgm:presLayoutVars>
          <dgm:bulletEnabled val="1"/>
        </dgm:presLayoutVars>
      </dgm:prSet>
      <dgm:spPr/>
    </dgm:pt>
  </dgm:ptLst>
  <dgm:cxnLst>
    <dgm:cxn modelId="{BCB7BF06-C058-40D2-8C3C-77A13CE97C8F}" type="presOf" srcId="{DECC971D-80BF-4A9A-BB21-62622E77B2DE}" destId="{F07D15F4-0806-4359-8F52-631BB7817FF0}" srcOrd="0" destOrd="0" presId="urn:microsoft.com/office/officeart/2005/8/layout/bProcess3"/>
    <dgm:cxn modelId="{973B050F-5485-4E09-8ED0-44C968A2BD37}" type="presOf" srcId="{FE5A3840-E448-46E7-AB15-C1B64CB7E741}" destId="{9CF35E23-3E8C-496D-8EE0-BDD6FCB1F8A5}" srcOrd="0" destOrd="0" presId="urn:microsoft.com/office/officeart/2005/8/layout/bProcess3"/>
    <dgm:cxn modelId="{7E28421D-E833-4CA2-9F91-0E2D88533B66}" srcId="{FE5A3840-E448-46E7-AB15-C1B64CB7E741}" destId="{7BF6B832-663C-4CB1-9EA7-B0B4E4502F29}" srcOrd="0" destOrd="0" parTransId="{FB6A60BB-F0FC-49DC-9FB3-A0780A47EAF4}" sibTransId="{50582BA4-BBD2-42A3-A771-9B61C35BC3A7}"/>
    <dgm:cxn modelId="{E9B1ED1E-C316-45BB-9008-98CE2D185124}" type="presOf" srcId="{35488323-9826-42B9-BA31-AF8DB8229448}" destId="{CFCA4C58-EBB6-4839-9222-9297D6E00F3D}" srcOrd="0" destOrd="0" presId="urn:microsoft.com/office/officeart/2005/8/layout/bProcess3"/>
    <dgm:cxn modelId="{39EE0920-F15B-4D71-9CC5-102BE7F16EED}" type="presOf" srcId="{20F0909B-A447-4A26-BE3C-B66F09B08F72}" destId="{F07D15F4-0806-4359-8F52-631BB7817FF0}" srcOrd="0" destOrd="5" presId="urn:microsoft.com/office/officeart/2005/8/layout/bProcess3"/>
    <dgm:cxn modelId="{ABE93F21-A6E9-4D10-925E-751DB1A8EC5C}" type="presOf" srcId="{50582BA4-BBD2-42A3-A771-9B61C35BC3A7}" destId="{A1F9585C-E681-4E1E-B812-3F96EC84A0F9}" srcOrd="0" destOrd="0" presId="urn:microsoft.com/office/officeart/2005/8/layout/bProcess3"/>
    <dgm:cxn modelId="{133B6121-B0B3-412D-86DA-1F7CD088E9D0}" type="presOf" srcId="{960FD17B-E8FE-4D95-A452-1CCFEA0E0CC8}" destId="{72C67BE4-E4E7-4B23-9C47-C57AF0105B29}" srcOrd="0" destOrd="1" presId="urn:microsoft.com/office/officeart/2005/8/layout/bProcess3"/>
    <dgm:cxn modelId="{08C67028-CA08-4B28-A015-01176C927A50}" srcId="{FE5A3840-E448-46E7-AB15-C1B64CB7E741}" destId="{2BB4C5DA-FCA3-4639-B6EE-37C83D19C394}" srcOrd="3" destOrd="0" parTransId="{592EC24C-B53C-467B-AE3C-8949568FA3B9}" sibTransId="{B3797BF2-D663-4609-A860-E1C98BFC7C63}"/>
    <dgm:cxn modelId="{CC201431-8069-4325-A203-AD677DC056A1}" type="presOf" srcId="{8C2582AC-FA92-4123-B7EA-59458FED021D}" destId="{F07D15F4-0806-4359-8F52-631BB7817FF0}" srcOrd="0" destOrd="3" presId="urn:microsoft.com/office/officeart/2005/8/layout/bProcess3"/>
    <dgm:cxn modelId="{93C6EE31-33D5-4334-AEBE-86CB27910D01}" type="presOf" srcId="{F5F939C1-8ADD-4EA6-80DF-9B2EBB74EB87}" destId="{D9E22CE7-607D-49E0-B22E-EEBCA154F516}" srcOrd="0" destOrd="0" presId="urn:microsoft.com/office/officeart/2005/8/layout/bProcess3"/>
    <dgm:cxn modelId="{B7BE8F34-2350-40D4-B5EA-3865BF930DE5}" type="presOf" srcId="{C359AA9C-1AF1-4BF6-829A-97AD6F34C53E}" destId="{F07D15F4-0806-4359-8F52-631BB7817FF0}" srcOrd="0" destOrd="4" presId="urn:microsoft.com/office/officeart/2005/8/layout/bProcess3"/>
    <dgm:cxn modelId="{F52CD835-6790-42A1-91AE-AA3A9E971A8A}" type="presOf" srcId="{F5F939C1-8ADD-4EA6-80DF-9B2EBB74EB87}" destId="{03EB17BF-AC2E-4ADB-80D8-A398A1BCCE37}" srcOrd="1" destOrd="0" presId="urn:microsoft.com/office/officeart/2005/8/layout/bProcess3"/>
    <dgm:cxn modelId="{8CF6363A-98A1-418C-B8A8-775242EE4A9E}" srcId="{FE5A3840-E448-46E7-AB15-C1B64CB7E741}" destId="{D763BF22-969A-4F3E-8F6A-66F4D38701BE}" srcOrd="1" destOrd="0" parTransId="{D99A494F-7BC2-4EBB-A30A-1C1F75C6A235}" sibTransId="{4BEE5493-CC9E-48B1-A2C2-DFDE0D37FB2F}"/>
    <dgm:cxn modelId="{9A40A83D-7F6F-4046-A8BB-2D734C26F4E3}" srcId="{DECC971D-80BF-4A9A-BB21-62622E77B2DE}" destId="{8C2582AC-FA92-4123-B7EA-59458FED021D}" srcOrd="2" destOrd="0" parTransId="{EF420EA8-334A-4264-8E1C-9AA87988154A}" sibTransId="{DA877B92-64F2-402F-8B58-8A863223FCFF}"/>
    <dgm:cxn modelId="{BC308A62-1D02-4C42-A7F5-55E69ADF24C5}" srcId="{FE5A3840-E448-46E7-AB15-C1B64CB7E741}" destId="{2BFBDE25-DC22-4B0C-BFBD-379024E30A07}" srcOrd="5" destOrd="0" parTransId="{76E834A6-0508-47A6-BCB2-492B5DC973E5}" sibTransId="{9B8EE42D-8816-4EC4-A228-8139FA982C90}"/>
    <dgm:cxn modelId="{0AA92469-D4BE-4BA3-B231-E98CEA1F2C84}" srcId="{FE5A3840-E448-46E7-AB15-C1B64CB7E741}" destId="{F093D374-D790-4956-B9D7-2D29AE0AFD80}" srcOrd="4" destOrd="0" parTransId="{2B60D567-8860-44F2-BD31-03B53C76BD07}" sibTransId="{F5F939C1-8ADD-4EA6-80DF-9B2EBB74EB87}"/>
    <dgm:cxn modelId="{12DE396D-F4FA-40E8-A613-39CAEB862756}" srcId="{DECC971D-80BF-4A9A-BB21-62622E77B2DE}" destId="{C359AA9C-1AF1-4BF6-829A-97AD6F34C53E}" srcOrd="3" destOrd="0" parTransId="{920BB911-F02E-4678-8B5E-5C69D0B86642}" sibTransId="{96DE74A3-574C-4E61-9009-FE3518CC2D7B}"/>
    <dgm:cxn modelId="{ABD1384F-15B7-4E99-98B4-19078C82EBAE}" srcId="{DECC971D-80BF-4A9A-BB21-62622E77B2DE}" destId="{4FA21756-04F8-4543-B286-9B094E463C1D}" srcOrd="1" destOrd="0" parTransId="{D96EB25E-E92F-4575-AA8A-34DE20930916}" sibTransId="{2781B84E-C3DE-49FE-AF66-1F2D7E9DD3BB}"/>
    <dgm:cxn modelId="{51E4F178-CFE2-45E3-958D-EF743E43133E}" type="presOf" srcId="{B3797BF2-D663-4609-A860-E1C98BFC7C63}" destId="{4DE8D4D1-ED95-43D7-B0FC-69EC5E30762D}" srcOrd="0" destOrd="0" presId="urn:microsoft.com/office/officeart/2005/8/layout/bProcess3"/>
    <dgm:cxn modelId="{F86BC959-3FA4-4D38-A05A-141F9A7B0582}" type="presOf" srcId="{0246AF28-48B1-4F01-BBAC-8889AEDEAB56}" destId="{F07D15F4-0806-4359-8F52-631BB7817FF0}" srcOrd="0" destOrd="1" presId="urn:microsoft.com/office/officeart/2005/8/layout/bProcess3"/>
    <dgm:cxn modelId="{5C54F880-E055-4BE4-B0E8-F2DF9DD8204E}" type="presOf" srcId="{F093D374-D790-4956-B9D7-2D29AE0AFD80}" destId="{7F24C123-1305-4342-9D10-1B6D3CBC804E}" srcOrd="0" destOrd="0" presId="urn:microsoft.com/office/officeart/2005/8/layout/bProcess3"/>
    <dgm:cxn modelId="{8A68D694-0A43-4C72-ADC0-8CC78C4A807A}" srcId="{DECC971D-80BF-4A9A-BB21-62622E77B2DE}" destId="{20F0909B-A447-4A26-BE3C-B66F09B08F72}" srcOrd="4" destOrd="0" parTransId="{F4311D88-6A0C-421D-85B0-2951A91527C1}" sibTransId="{063AC048-D0AB-4358-993B-9D0707A85087}"/>
    <dgm:cxn modelId="{90C669A4-542B-4E3F-8ECC-53C696177B2C}" type="presOf" srcId="{4BEE5493-CC9E-48B1-A2C2-DFDE0D37FB2F}" destId="{BA107071-2AC5-4E44-BAB3-B004BCEC41B2}" srcOrd="0" destOrd="0" presId="urn:microsoft.com/office/officeart/2005/8/layout/bProcess3"/>
    <dgm:cxn modelId="{FE305FAB-7DC2-408A-A6FB-E0A818841045}" type="presOf" srcId="{B3797BF2-D663-4609-A860-E1C98BFC7C63}" destId="{A9C6656E-D1F9-4A51-B5AE-EB6DAC18A45B}" srcOrd="1" destOrd="0" presId="urn:microsoft.com/office/officeart/2005/8/layout/bProcess3"/>
    <dgm:cxn modelId="{F359A2B1-A4B0-4B95-99B1-E00289F9B40F}" type="presOf" srcId="{50582BA4-BBD2-42A3-A771-9B61C35BC3A7}" destId="{4B188B7A-96B4-4F81-89D3-29A67776CF9E}" srcOrd="1" destOrd="0" presId="urn:microsoft.com/office/officeart/2005/8/layout/bProcess3"/>
    <dgm:cxn modelId="{101D5CB5-C87D-4EE9-AE81-EFF6440CB0B0}" srcId="{DECC971D-80BF-4A9A-BB21-62622E77B2DE}" destId="{0246AF28-48B1-4F01-BBAC-8889AEDEAB56}" srcOrd="0" destOrd="0" parTransId="{D508A59C-DF72-40A9-AD04-5897D24767FD}" sibTransId="{95D1DC2E-63AD-4B2F-8756-1C5AF2A98AE6}"/>
    <dgm:cxn modelId="{885FC2BC-5B83-41B7-9FB9-A4CB6C936423}" type="presOf" srcId="{2BFBDE25-DC22-4B0C-BFBD-379024E30A07}" destId="{A50F722F-F0F3-4FB1-ADE9-C49E3A62628D}" srcOrd="0" destOrd="0" presId="urn:microsoft.com/office/officeart/2005/8/layout/bProcess3"/>
    <dgm:cxn modelId="{5F13D2BD-EDDA-45E0-9FD1-EE893158C199}" type="presOf" srcId="{4FA21756-04F8-4543-B286-9B094E463C1D}" destId="{F07D15F4-0806-4359-8F52-631BB7817FF0}" srcOrd="0" destOrd="2" presId="urn:microsoft.com/office/officeart/2005/8/layout/bProcess3"/>
    <dgm:cxn modelId="{7A6A7DBF-6480-4A2C-AF59-0D2442A9C518}" type="presOf" srcId="{D763BF22-969A-4F3E-8F6A-66F4D38701BE}" destId="{72C67BE4-E4E7-4B23-9C47-C57AF0105B29}" srcOrd="0" destOrd="0" presId="urn:microsoft.com/office/officeart/2005/8/layout/bProcess3"/>
    <dgm:cxn modelId="{09D817C2-F315-4541-8694-7E742711545E}" type="presOf" srcId="{7BF6B832-663C-4CB1-9EA7-B0B4E4502F29}" destId="{A0B72206-7E7F-4364-8D8B-01AF1B1438CC}" srcOrd="0" destOrd="0" presId="urn:microsoft.com/office/officeart/2005/8/layout/bProcess3"/>
    <dgm:cxn modelId="{1ED84BCF-36DB-4704-BD0E-41E405027CE4}" type="presOf" srcId="{35488323-9826-42B9-BA31-AF8DB8229448}" destId="{21A0AC5A-D879-4E59-BDF3-4A196A02B353}" srcOrd="1" destOrd="0" presId="urn:microsoft.com/office/officeart/2005/8/layout/bProcess3"/>
    <dgm:cxn modelId="{77C855D2-6539-428B-B10E-1292881B78D4}" type="presOf" srcId="{4BEE5493-CC9E-48B1-A2C2-DFDE0D37FB2F}" destId="{A054BE8F-4A92-4EF3-B8D9-E3EA6BF35FA5}" srcOrd="1" destOrd="0" presId="urn:microsoft.com/office/officeart/2005/8/layout/bProcess3"/>
    <dgm:cxn modelId="{A5AEF8E1-C2FA-43DD-8EBC-A3BB86E28E17}" srcId="{D763BF22-969A-4F3E-8F6A-66F4D38701BE}" destId="{960FD17B-E8FE-4D95-A452-1CCFEA0E0CC8}" srcOrd="0" destOrd="0" parTransId="{6268FF76-B404-483F-828E-8BB31E167B58}" sibTransId="{FFE7F9FA-D383-4B35-909E-458A44EB05A1}"/>
    <dgm:cxn modelId="{78744DE4-1CA2-45B3-9C94-DEBB133BA1BC}" srcId="{FE5A3840-E448-46E7-AB15-C1B64CB7E741}" destId="{DECC971D-80BF-4A9A-BB21-62622E77B2DE}" srcOrd="2" destOrd="0" parTransId="{625FDBB4-C120-4FC6-9633-70455B43CA6D}" sibTransId="{35488323-9826-42B9-BA31-AF8DB8229448}"/>
    <dgm:cxn modelId="{52A53AE7-E74C-4EDB-9B38-DCD1C25643F9}" srcId="{D763BF22-969A-4F3E-8F6A-66F4D38701BE}" destId="{7F7C52AC-F16F-4484-A8E9-ED4A7B07AEFE}" srcOrd="1" destOrd="0" parTransId="{80F9DF40-6D24-4B67-8AD5-C2634ED283DF}" sibTransId="{966624C1-F5AC-4428-97FC-ACCE3567A0D2}"/>
    <dgm:cxn modelId="{577DECFA-78A2-4CEF-BC7A-992521C837F4}" type="presOf" srcId="{7F7C52AC-F16F-4484-A8E9-ED4A7B07AEFE}" destId="{72C67BE4-E4E7-4B23-9C47-C57AF0105B29}" srcOrd="0" destOrd="2" presId="urn:microsoft.com/office/officeart/2005/8/layout/bProcess3"/>
    <dgm:cxn modelId="{24937DFD-CC2F-4DF0-8CEA-1D3430CB8191}" type="presOf" srcId="{2BB4C5DA-FCA3-4639-B6EE-37C83D19C394}" destId="{08F1E73E-53C7-4DDF-9CF1-37FE064C8189}" srcOrd="0" destOrd="0" presId="urn:microsoft.com/office/officeart/2005/8/layout/bProcess3"/>
    <dgm:cxn modelId="{B777014F-9A50-44E0-867B-6628783B193C}" type="presParOf" srcId="{9CF35E23-3E8C-496D-8EE0-BDD6FCB1F8A5}" destId="{A0B72206-7E7F-4364-8D8B-01AF1B1438CC}" srcOrd="0" destOrd="0" presId="urn:microsoft.com/office/officeart/2005/8/layout/bProcess3"/>
    <dgm:cxn modelId="{124FCB8D-0AE4-4D84-BF48-453CD3AFD231}" type="presParOf" srcId="{9CF35E23-3E8C-496D-8EE0-BDD6FCB1F8A5}" destId="{A1F9585C-E681-4E1E-B812-3F96EC84A0F9}" srcOrd="1" destOrd="0" presId="urn:microsoft.com/office/officeart/2005/8/layout/bProcess3"/>
    <dgm:cxn modelId="{16C667D7-D913-4B5E-9829-1FC882E5F818}" type="presParOf" srcId="{A1F9585C-E681-4E1E-B812-3F96EC84A0F9}" destId="{4B188B7A-96B4-4F81-89D3-29A67776CF9E}" srcOrd="0" destOrd="0" presId="urn:microsoft.com/office/officeart/2005/8/layout/bProcess3"/>
    <dgm:cxn modelId="{A9B3EC1A-A5B0-4EF7-8BF6-4709530C7AE0}" type="presParOf" srcId="{9CF35E23-3E8C-496D-8EE0-BDD6FCB1F8A5}" destId="{72C67BE4-E4E7-4B23-9C47-C57AF0105B29}" srcOrd="2" destOrd="0" presId="urn:microsoft.com/office/officeart/2005/8/layout/bProcess3"/>
    <dgm:cxn modelId="{F3425F83-2F82-4F01-B9D0-C285D6AFC8C2}" type="presParOf" srcId="{9CF35E23-3E8C-496D-8EE0-BDD6FCB1F8A5}" destId="{BA107071-2AC5-4E44-BAB3-B004BCEC41B2}" srcOrd="3" destOrd="0" presId="urn:microsoft.com/office/officeart/2005/8/layout/bProcess3"/>
    <dgm:cxn modelId="{F72D9A5A-530D-4CC9-B5BF-8F0D3DEAC3EF}" type="presParOf" srcId="{BA107071-2AC5-4E44-BAB3-B004BCEC41B2}" destId="{A054BE8F-4A92-4EF3-B8D9-E3EA6BF35FA5}" srcOrd="0" destOrd="0" presId="urn:microsoft.com/office/officeart/2005/8/layout/bProcess3"/>
    <dgm:cxn modelId="{479A6FF0-A0CD-4174-8FAA-98F223D9BB66}" type="presParOf" srcId="{9CF35E23-3E8C-496D-8EE0-BDD6FCB1F8A5}" destId="{F07D15F4-0806-4359-8F52-631BB7817FF0}" srcOrd="4" destOrd="0" presId="urn:microsoft.com/office/officeart/2005/8/layout/bProcess3"/>
    <dgm:cxn modelId="{857DF794-9DED-4B6C-93EB-ACAE436357D8}" type="presParOf" srcId="{9CF35E23-3E8C-496D-8EE0-BDD6FCB1F8A5}" destId="{CFCA4C58-EBB6-4839-9222-9297D6E00F3D}" srcOrd="5" destOrd="0" presId="urn:microsoft.com/office/officeart/2005/8/layout/bProcess3"/>
    <dgm:cxn modelId="{5876D46A-515B-4CC6-931F-FB218E05CBDA}" type="presParOf" srcId="{CFCA4C58-EBB6-4839-9222-9297D6E00F3D}" destId="{21A0AC5A-D879-4E59-BDF3-4A196A02B353}" srcOrd="0" destOrd="0" presId="urn:microsoft.com/office/officeart/2005/8/layout/bProcess3"/>
    <dgm:cxn modelId="{C1BFAF81-EB8C-46AE-958C-445BCAD4121F}" type="presParOf" srcId="{9CF35E23-3E8C-496D-8EE0-BDD6FCB1F8A5}" destId="{08F1E73E-53C7-4DDF-9CF1-37FE064C8189}" srcOrd="6" destOrd="0" presId="urn:microsoft.com/office/officeart/2005/8/layout/bProcess3"/>
    <dgm:cxn modelId="{FA5D1953-B196-4576-B9E0-933545DB9B6B}" type="presParOf" srcId="{9CF35E23-3E8C-496D-8EE0-BDD6FCB1F8A5}" destId="{4DE8D4D1-ED95-43D7-B0FC-69EC5E30762D}" srcOrd="7" destOrd="0" presId="urn:microsoft.com/office/officeart/2005/8/layout/bProcess3"/>
    <dgm:cxn modelId="{DF22156D-7869-4E6A-BF87-607EB350D76D}" type="presParOf" srcId="{4DE8D4D1-ED95-43D7-B0FC-69EC5E30762D}" destId="{A9C6656E-D1F9-4A51-B5AE-EB6DAC18A45B}" srcOrd="0" destOrd="0" presId="urn:microsoft.com/office/officeart/2005/8/layout/bProcess3"/>
    <dgm:cxn modelId="{BE2D858F-E880-4689-88F8-8A29E592731F}" type="presParOf" srcId="{9CF35E23-3E8C-496D-8EE0-BDD6FCB1F8A5}" destId="{7F24C123-1305-4342-9D10-1B6D3CBC804E}" srcOrd="8" destOrd="0" presId="urn:microsoft.com/office/officeart/2005/8/layout/bProcess3"/>
    <dgm:cxn modelId="{0E6AB616-E055-47CD-AE8F-BCFD7A5D61AF}" type="presParOf" srcId="{9CF35E23-3E8C-496D-8EE0-BDD6FCB1F8A5}" destId="{D9E22CE7-607D-49E0-B22E-EEBCA154F516}" srcOrd="9" destOrd="0" presId="urn:microsoft.com/office/officeart/2005/8/layout/bProcess3"/>
    <dgm:cxn modelId="{D8E7F249-3BCF-456D-9B9B-A27DC7A78597}" type="presParOf" srcId="{D9E22CE7-607D-49E0-B22E-EEBCA154F516}" destId="{03EB17BF-AC2E-4ADB-80D8-A398A1BCCE37}" srcOrd="0" destOrd="0" presId="urn:microsoft.com/office/officeart/2005/8/layout/bProcess3"/>
    <dgm:cxn modelId="{09032430-A099-4897-B81E-58CDA39968C0}" type="presParOf" srcId="{9CF35E23-3E8C-496D-8EE0-BDD6FCB1F8A5}" destId="{A50F722F-F0F3-4FB1-ADE9-C49E3A62628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E81D1-2715-4A38-B6D3-2124D6B184C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o-RO"/>
        </a:p>
      </dgm:t>
    </dgm:pt>
    <dgm:pt modelId="{4AAD5509-7B3A-46E3-9A1B-5DA405F02B84}">
      <dgm:prSet phldrT="[Text]"/>
      <dgm:spPr/>
      <dgm:t>
        <a:bodyPr/>
        <a:lstStyle/>
        <a:p>
          <a:r>
            <a:rPr lang="en-US" dirty="0" err="1"/>
            <a:t>Elevi</a:t>
          </a:r>
          <a:endParaRPr lang="ro-RO" dirty="0"/>
        </a:p>
      </dgm:t>
    </dgm:pt>
    <dgm:pt modelId="{D81FB566-1DCD-4EDA-B791-C505E590BBF5}" type="parTrans" cxnId="{9A00E5EE-76E6-44D8-BEF5-2CAA0D9FD1BE}">
      <dgm:prSet/>
      <dgm:spPr/>
      <dgm:t>
        <a:bodyPr/>
        <a:lstStyle/>
        <a:p>
          <a:endParaRPr lang="ro-RO"/>
        </a:p>
      </dgm:t>
    </dgm:pt>
    <dgm:pt modelId="{2A1472FC-68BD-4F23-A6B6-F3AE76BEAD37}" type="sibTrans" cxnId="{9A00E5EE-76E6-44D8-BEF5-2CAA0D9FD1BE}">
      <dgm:prSet/>
      <dgm:spPr/>
      <dgm:t>
        <a:bodyPr/>
        <a:lstStyle/>
        <a:p>
          <a:endParaRPr lang="ro-RO"/>
        </a:p>
      </dgm:t>
    </dgm:pt>
    <dgm:pt modelId="{FAD9DD7F-4999-4C83-84A4-56E2EEAC5E23}">
      <dgm:prSet phldrT="[Text]"/>
      <dgm:spPr/>
      <dgm:t>
        <a:bodyPr/>
        <a:lstStyle/>
        <a:p>
          <a:r>
            <a:rPr lang="en-US" dirty="0"/>
            <a:t>Start2Learn</a:t>
          </a:r>
          <a:endParaRPr lang="ro-RO" dirty="0"/>
        </a:p>
      </dgm:t>
    </dgm:pt>
    <dgm:pt modelId="{C476A0DD-CB88-4417-BC2E-B24F0065F90D}" type="parTrans" cxnId="{F422EB04-2464-4293-AD2B-92CC7958216E}">
      <dgm:prSet/>
      <dgm:spPr/>
      <dgm:t>
        <a:bodyPr/>
        <a:lstStyle/>
        <a:p>
          <a:endParaRPr lang="ro-RO"/>
        </a:p>
      </dgm:t>
    </dgm:pt>
    <dgm:pt modelId="{CF466D05-9636-4C43-817D-31240CFDA722}" type="sibTrans" cxnId="{F422EB04-2464-4293-AD2B-92CC7958216E}">
      <dgm:prSet/>
      <dgm:spPr/>
      <dgm:t>
        <a:bodyPr/>
        <a:lstStyle/>
        <a:p>
          <a:endParaRPr lang="ro-RO"/>
        </a:p>
      </dgm:t>
    </dgm:pt>
    <dgm:pt modelId="{554A3805-76EC-4293-9ECD-3EAADA9ED56F}">
      <dgm:prSet phldrT="[Text]"/>
      <dgm:spPr/>
      <dgm:t>
        <a:bodyPr/>
        <a:lstStyle/>
        <a:p>
          <a:r>
            <a:rPr lang="en-US" dirty="0" err="1"/>
            <a:t>Studenti</a:t>
          </a:r>
          <a:r>
            <a:rPr lang="en-US" dirty="0"/>
            <a:t> </a:t>
          </a:r>
          <a:endParaRPr lang="ro-RO" dirty="0"/>
        </a:p>
      </dgm:t>
    </dgm:pt>
    <dgm:pt modelId="{9C5BF41E-3BF0-4C40-9B57-C1719C93912A}" type="parTrans" cxnId="{7F21129D-B913-4B6D-9DDA-76D4D371771A}">
      <dgm:prSet/>
      <dgm:spPr/>
      <dgm:t>
        <a:bodyPr/>
        <a:lstStyle/>
        <a:p>
          <a:endParaRPr lang="ro-RO"/>
        </a:p>
      </dgm:t>
    </dgm:pt>
    <dgm:pt modelId="{A946315D-E0B1-4A5C-89CA-1B0BDA73D1AF}" type="sibTrans" cxnId="{7F21129D-B913-4B6D-9DDA-76D4D371771A}">
      <dgm:prSet/>
      <dgm:spPr/>
      <dgm:t>
        <a:bodyPr/>
        <a:lstStyle/>
        <a:p>
          <a:endParaRPr lang="ro-RO"/>
        </a:p>
      </dgm:t>
    </dgm:pt>
    <dgm:pt modelId="{ACFCD854-F158-4FC4-8DF5-336AB855F4BB}">
      <dgm:prSet phldrT="[Text]"/>
      <dgm:spPr/>
      <dgm:t>
        <a:bodyPr/>
        <a:lstStyle/>
        <a:p>
          <a:r>
            <a:rPr lang="en-US" dirty="0" err="1"/>
            <a:t>Seminare</a:t>
          </a:r>
          <a:r>
            <a:rPr lang="en-US" dirty="0"/>
            <a:t>  </a:t>
          </a:r>
          <a:r>
            <a:rPr lang="en-US" dirty="0" err="1"/>
            <a:t>SmartFin@ISF</a:t>
          </a:r>
          <a:endParaRPr lang="en-US" dirty="0"/>
        </a:p>
        <a:p>
          <a:r>
            <a:rPr lang="en-US" dirty="0"/>
            <a:t>Academia de </a:t>
          </a:r>
          <a:r>
            <a:rPr lang="en-US" dirty="0" err="1"/>
            <a:t>Asigur</a:t>
          </a:r>
          <a:r>
            <a:rPr lang="ro-RO" dirty="0"/>
            <a:t>a</a:t>
          </a:r>
          <a:r>
            <a:rPr lang="en-US" dirty="0" err="1"/>
            <a:t>ri</a:t>
          </a:r>
          <a:endParaRPr lang="en-US" dirty="0"/>
        </a:p>
        <a:p>
          <a:r>
            <a:rPr lang="en-US" dirty="0"/>
            <a:t>Academia de </a:t>
          </a:r>
          <a:r>
            <a:rPr lang="en-US" dirty="0" err="1"/>
            <a:t>Investi</a:t>
          </a:r>
          <a:r>
            <a:rPr lang="ro-RO" dirty="0"/>
            <a:t>t</a:t>
          </a:r>
          <a:r>
            <a:rPr lang="en-US" dirty="0"/>
            <a:t>ii</a:t>
          </a:r>
        </a:p>
        <a:p>
          <a:r>
            <a:rPr lang="en-US" dirty="0" err="1"/>
            <a:t>Premii</a:t>
          </a:r>
          <a:r>
            <a:rPr lang="en-US" dirty="0"/>
            <a:t> la </a:t>
          </a:r>
          <a:r>
            <a:rPr lang="en-US" dirty="0" err="1"/>
            <a:t>Comunicari</a:t>
          </a:r>
          <a:r>
            <a:rPr lang="en-US" dirty="0"/>
            <a:t> </a:t>
          </a:r>
          <a:r>
            <a:rPr lang="en-US" dirty="0" err="1"/>
            <a:t>stiintifice</a:t>
          </a:r>
          <a:endParaRPr lang="ro-RO" dirty="0"/>
        </a:p>
      </dgm:t>
    </dgm:pt>
    <dgm:pt modelId="{FD0F273E-E73B-4D04-B48B-1DE744968E46}" type="parTrans" cxnId="{3783F294-0D2D-4410-85F7-1C2AFCFBE591}">
      <dgm:prSet/>
      <dgm:spPr/>
      <dgm:t>
        <a:bodyPr/>
        <a:lstStyle/>
        <a:p>
          <a:endParaRPr lang="ro-RO"/>
        </a:p>
      </dgm:t>
    </dgm:pt>
    <dgm:pt modelId="{8869D1FB-2856-41B9-8AA8-80DC67DE384C}" type="sibTrans" cxnId="{3783F294-0D2D-4410-85F7-1C2AFCFBE591}">
      <dgm:prSet/>
      <dgm:spPr/>
      <dgm:t>
        <a:bodyPr/>
        <a:lstStyle/>
        <a:p>
          <a:endParaRPr lang="ro-RO"/>
        </a:p>
      </dgm:t>
    </dgm:pt>
    <dgm:pt modelId="{9D2438B2-FA74-4EEC-9735-DE55338760DF}">
      <dgm:prSet phldrT="[Text]"/>
      <dgm:spPr/>
      <dgm:t>
        <a:bodyPr/>
        <a:lstStyle/>
        <a:p>
          <a:r>
            <a:rPr lang="en-US" dirty="0" err="1"/>
            <a:t>StartFIN</a:t>
          </a:r>
          <a:r>
            <a:rPr lang="en-US" dirty="0"/>
            <a:t> – </a:t>
          </a:r>
          <a:r>
            <a:rPr lang="en-US" dirty="0" err="1"/>
            <a:t>invatatori</a:t>
          </a:r>
          <a:endParaRPr lang="en-US" dirty="0"/>
        </a:p>
        <a:p>
          <a:r>
            <a:rPr lang="en-US" dirty="0" err="1"/>
            <a:t>FinTTT</a:t>
          </a:r>
          <a:r>
            <a:rPr lang="en-US" dirty="0"/>
            <a:t> – </a:t>
          </a:r>
          <a:r>
            <a:rPr lang="en-US" dirty="0" err="1"/>
            <a:t>profesori</a:t>
          </a:r>
          <a:r>
            <a:rPr lang="en-US" dirty="0"/>
            <a:t> </a:t>
          </a:r>
          <a:r>
            <a:rPr lang="en-US" dirty="0" err="1"/>
            <a:t>gimnaziu</a:t>
          </a:r>
          <a:endParaRPr lang="en-US" dirty="0"/>
        </a:p>
        <a:p>
          <a:r>
            <a:rPr lang="en-US" dirty="0" err="1"/>
            <a:t>Biblioteca</a:t>
          </a:r>
          <a:r>
            <a:rPr lang="en-US" dirty="0"/>
            <a:t> </a:t>
          </a:r>
          <a:r>
            <a:rPr lang="en-US" dirty="0" err="1"/>
            <a:t>planuri</a:t>
          </a:r>
          <a:r>
            <a:rPr lang="en-US" dirty="0"/>
            <a:t> de </a:t>
          </a:r>
          <a:r>
            <a:rPr lang="en-US" dirty="0" err="1"/>
            <a:t>lectii</a:t>
          </a:r>
          <a:endParaRPr lang="ro-RO" dirty="0"/>
        </a:p>
      </dgm:t>
    </dgm:pt>
    <dgm:pt modelId="{3EFD5CAD-0FFC-48A9-9826-1AD99BE4D903}" type="parTrans" cxnId="{77A0075F-4DBB-42D9-8A56-D0AEAFC8E886}">
      <dgm:prSet/>
      <dgm:spPr/>
      <dgm:t>
        <a:bodyPr/>
        <a:lstStyle/>
        <a:p>
          <a:endParaRPr lang="ro-RO"/>
        </a:p>
      </dgm:t>
    </dgm:pt>
    <dgm:pt modelId="{DCBFFC2E-1019-4ED6-A8ED-C37384B70426}" type="sibTrans" cxnId="{77A0075F-4DBB-42D9-8A56-D0AEAFC8E886}">
      <dgm:prSet/>
      <dgm:spPr/>
      <dgm:t>
        <a:bodyPr/>
        <a:lstStyle/>
        <a:p>
          <a:endParaRPr lang="ro-RO"/>
        </a:p>
      </dgm:t>
    </dgm:pt>
    <dgm:pt modelId="{E2214FD5-285A-4807-839C-DF32C657FF9A}">
      <dgm:prSet phldrT="[Text]"/>
      <dgm:spPr/>
      <dgm:t>
        <a:bodyPr/>
        <a:lstStyle/>
        <a:p>
          <a:r>
            <a:rPr lang="en-US" dirty="0" err="1"/>
            <a:t>Generale</a:t>
          </a:r>
          <a:endParaRPr lang="ro-RO" dirty="0"/>
        </a:p>
      </dgm:t>
    </dgm:pt>
    <dgm:pt modelId="{C579F5F6-BE93-4B86-ADDF-B71333F1A400}" type="parTrans" cxnId="{E7EE6846-24F4-40BA-BB3C-48DEA9F57A0C}">
      <dgm:prSet/>
      <dgm:spPr/>
      <dgm:t>
        <a:bodyPr/>
        <a:lstStyle/>
        <a:p>
          <a:endParaRPr lang="ro-RO"/>
        </a:p>
      </dgm:t>
    </dgm:pt>
    <dgm:pt modelId="{5066B3D2-6ECC-416B-BEF2-0656C6AFD669}" type="sibTrans" cxnId="{E7EE6846-24F4-40BA-BB3C-48DEA9F57A0C}">
      <dgm:prSet/>
      <dgm:spPr/>
      <dgm:t>
        <a:bodyPr/>
        <a:lstStyle/>
        <a:p>
          <a:endParaRPr lang="ro-RO"/>
        </a:p>
      </dgm:t>
    </dgm:pt>
    <dgm:pt modelId="{48AB1EFB-30BB-4210-8EF9-9257B8DE4561}">
      <dgm:prSet phldrT="[Text]"/>
      <dgm:spPr/>
      <dgm:t>
        <a:bodyPr/>
        <a:lstStyle/>
        <a:p>
          <a:r>
            <a:rPr lang="en-US" dirty="0"/>
            <a:t>IMM Hub</a:t>
          </a:r>
          <a:endParaRPr lang="ro-RO" dirty="0"/>
        </a:p>
      </dgm:t>
    </dgm:pt>
    <dgm:pt modelId="{079C97DF-55B4-4855-8C70-B8D9DBE8A6FD}" type="parTrans" cxnId="{E9693EDD-C918-4F45-8BEF-51E03B7A0F69}">
      <dgm:prSet/>
      <dgm:spPr/>
      <dgm:t>
        <a:bodyPr/>
        <a:lstStyle/>
        <a:p>
          <a:endParaRPr lang="ro-RO"/>
        </a:p>
      </dgm:t>
    </dgm:pt>
    <dgm:pt modelId="{97C4A0A8-C696-41A6-8FE2-DDCCBAE78750}" type="sibTrans" cxnId="{E9693EDD-C918-4F45-8BEF-51E03B7A0F69}">
      <dgm:prSet/>
      <dgm:spPr/>
      <dgm:t>
        <a:bodyPr/>
        <a:lstStyle/>
        <a:p>
          <a:endParaRPr lang="ro-RO"/>
        </a:p>
      </dgm:t>
    </dgm:pt>
    <dgm:pt modelId="{7B5E0416-AECB-4190-A2FB-B05688A92FDB}">
      <dgm:prSet phldrT="[Text]"/>
      <dgm:spPr/>
      <dgm:t>
        <a:bodyPr/>
        <a:lstStyle/>
        <a:p>
          <a:r>
            <a:rPr lang="en-US" dirty="0"/>
            <a:t>Cadre </a:t>
          </a:r>
          <a:r>
            <a:rPr lang="en-US" dirty="0" err="1"/>
            <a:t>didactice</a:t>
          </a:r>
          <a:endParaRPr lang="ro-RO" dirty="0"/>
        </a:p>
      </dgm:t>
    </dgm:pt>
    <dgm:pt modelId="{0B7EA8A2-1B18-492A-9B6B-A66D4CB589ED}" type="sibTrans" cxnId="{F95A7270-B194-4918-8501-F1A9F111D016}">
      <dgm:prSet/>
      <dgm:spPr/>
      <dgm:t>
        <a:bodyPr/>
        <a:lstStyle/>
        <a:p>
          <a:endParaRPr lang="ro-RO"/>
        </a:p>
      </dgm:t>
    </dgm:pt>
    <dgm:pt modelId="{4C7FCD9C-4B19-4E57-8950-6BD4B19A2281}" type="parTrans" cxnId="{F95A7270-B194-4918-8501-F1A9F111D016}">
      <dgm:prSet/>
      <dgm:spPr/>
      <dgm:t>
        <a:bodyPr/>
        <a:lstStyle/>
        <a:p>
          <a:endParaRPr lang="ro-RO"/>
        </a:p>
      </dgm:t>
    </dgm:pt>
    <dgm:pt modelId="{1EE2B09F-0407-4C36-B7DF-C12096C8F79E}" type="pres">
      <dgm:prSet presAssocID="{E29E81D1-2715-4A38-B6D3-2124D6B184C4}" presName="Name0" presStyleCnt="0">
        <dgm:presLayoutVars>
          <dgm:dir/>
          <dgm:animLvl val="lvl"/>
          <dgm:resizeHandles val="exact"/>
        </dgm:presLayoutVars>
      </dgm:prSet>
      <dgm:spPr/>
    </dgm:pt>
    <dgm:pt modelId="{E5FE3929-4203-4114-B098-51E9E2FB1A1C}" type="pres">
      <dgm:prSet presAssocID="{4AAD5509-7B3A-46E3-9A1B-5DA405F02B84}" presName="compositeNode" presStyleCnt="0">
        <dgm:presLayoutVars>
          <dgm:bulletEnabled val="1"/>
        </dgm:presLayoutVars>
      </dgm:prSet>
      <dgm:spPr/>
    </dgm:pt>
    <dgm:pt modelId="{0FD98CF8-B679-4EAA-88F2-68B9BE82E115}" type="pres">
      <dgm:prSet presAssocID="{4AAD5509-7B3A-46E3-9A1B-5DA405F02B84}" presName="bgRect" presStyleLbl="node1" presStyleIdx="0" presStyleCnt="4"/>
      <dgm:spPr/>
    </dgm:pt>
    <dgm:pt modelId="{6475EBE6-F35E-4F44-962F-807011780CA8}" type="pres">
      <dgm:prSet presAssocID="{4AAD5509-7B3A-46E3-9A1B-5DA405F02B84}" presName="parentNode" presStyleLbl="node1" presStyleIdx="0" presStyleCnt="4">
        <dgm:presLayoutVars>
          <dgm:chMax val="0"/>
          <dgm:bulletEnabled val="1"/>
        </dgm:presLayoutVars>
      </dgm:prSet>
      <dgm:spPr/>
    </dgm:pt>
    <dgm:pt modelId="{AFD5200B-2846-40B5-B93E-48F01BD1C8D2}" type="pres">
      <dgm:prSet presAssocID="{4AAD5509-7B3A-46E3-9A1B-5DA405F02B84}" presName="childNode" presStyleLbl="node1" presStyleIdx="0" presStyleCnt="4">
        <dgm:presLayoutVars>
          <dgm:bulletEnabled val="1"/>
        </dgm:presLayoutVars>
      </dgm:prSet>
      <dgm:spPr/>
    </dgm:pt>
    <dgm:pt modelId="{7DF35959-9A53-4497-AA2B-016D31503AC2}" type="pres">
      <dgm:prSet presAssocID="{2A1472FC-68BD-4F23-A6B6-F3AE76BEAD37}" presName="hSp" presStyleCnt="0"/>
      <dgm:spPr/>
    </dgm:pt>
    <dgm:pt modelId="{DB296194-9E7A-48E1-9155-BF82C6FC189B}" type="pres">
      <dgm:prSet presAssocID="{2A1472FC-68BD-4F23-A6B6-F3AE76BEAD37}" presName="vProcSp" presStyleCnt="0"/>
      <dgm:spPr/>
    </dgm:pt>
    <dgm:pt modelId="{EF90FC74-B787-4BA1-8A65-768B08B7A4A9}" type="pres">
      <dgm:prSet presAssocID="{2A1472FC-68BD-4F23-A6B6-F3AE76BEAD37}" presName="vSp1" presStyleCnt="0"/>
      <dgm:spPr/>
    </dgm:pt>
    <dgm:pt modelId="{D04A9868-B4EE-4907-A388-D89569FD1253}" type="pres">
      <dgm:prSet presAssocID="{2A1472FC-68BD-4F23-A6B6-F3AE76BEAD37}" presName="simulatedConn" presStyleLbl="solidFgAcc1" presStyleIdx="0" presStyleCnt="3"/>
      <dgm:spPr/>
    </dgm:pt>
    <dgm:pt modelId="{B3BFEBD8-7076-4034-8613-6C453CAF08FE}" type="pres">
      <dgm:prSet presAssocID="{2A1472FC-68BD-4F23-A6B6-F3AE76BEAD37}" presName="vSp2" presStyleCnt="0"/>
      <dgm:spPr/>
    </dgm:pt>
    <dgm:pt modelId="{58041461-66CB-4E3C-BBA4-CF1BDFF57099}" type="pres">
      <dgm:prSet presAssocID="{2A1472FC-68BD-4F23-A6B6-F3AE76BEAD37}" presName="sibTrans" presStyleCnt="0"/>
      <dgm:spPr/>
    </dgm:pt>
    <dgm:pt modelId="{C756B102-AE4E-44D6-A0D0-0AB3E7472AB5}" type="pres">
      <dgm:prSet presAssocID="{554A3805-76EC-4293-9ECD-3EAADA9ED56F}" presName="compositeNode" presStyleCnt="0">
        <dgm:presLayoutVars>
          <dgm:bulletEnabled val="1"/>
        </dgm:presLayoutVars>
      </dgm:prSet>
      <dgm:spPr/>
    </dgm:pt>
    <dgm:pt modelId="{915310DB-23AD-413A-8DA6-7C1BE83646D2}" type="pres">
      <dgm:prSet presAssocID="{554A3805-76EC-4293-9ECD-3EAADA9ED56F}" presName="bgRect" presStyleLbl="node1" presStyleIdx="1" presStyleCnt="4"/>
      <dgm:spPr/>
    </dgm:pt>
    <dgm:pt modelId="{9C75ECB7-76DC-491A-97C6-F4F2E70D6F24}" type="pres">
      <dgm:prSet presAssocID="{554A3805-76EC-4293-9ECD-3EAADA9ED56F}" presName="parentNode" presStyleLbl="node1" presStyleIdx="1" presStyleCnt="4">
        <dgm:presLayoutVars>
          <dgm:chMax val="0"/>
          <dgm:bulletEnabled val="1"/>
        </dgm:presLayoutVars>
      </dgm:prSet>
      <dgm:spPr/>
    </dgm:pt>
    <dgm:pt modelId="{8E4A73EE-202E-4664-AAFA-78224405B270}" type="pres">
      <dgm:prSet presAssocID="{554A3805-76EC-4293-9ECD-3EAADA9ED56F}" presName="childNode" presStyleLbl="node1" presStyleIdx="1" presStyleCnt="4">
        <dgm:presLayoutVars>
          <dgm:bulletEnabled val="1"/>
        </dgm:presLayoutVars>
      </dgm:prSet>
      <dgm:spPr/>
    </dgm:pt>
    <dgm:pt modelId="{5CA247C3-6473-49D6-95CD-08810AD3106D}" type="pres">
      <dgm:prSet presAssocID="{A946315D-E0B1-4A5C-89CA-1B0BDA73D1AF}" presName="hSp" presStyleCnt="0"/>
      <dgm:spPr/>
    </dgm:pt>
    <dgm:pt modelId="{12649706-3726-4027-A1F4-97CAAB613300}" type="pres">
      <dgm:prSet presAssocID="{A946315D-E0B1-4A5C-89CA-1B0BDA73D1AF}" presName="vProcSp" presStyleCnt="0"/>
      <dgm:spPr/>
    </dgm:pt>
    <dgm:pt modelId="{A3C31040-F0D1-4433-B874-F41574B0A84D}" type="pres">
      <dgm:prSet presAssocID="{A946315D-E0B1-4A5C-89CA-1B0BDA73D1AF}" presName="vSp1" presStyleCnt="0"/>
      <dgm:spPr/>
    </dgm:pt>
    <dgm:pt modelId="{FB65A27D-2649-4A56-9DD9-A2F27FF563E8}" type="pres">
      <dgm:prSet presAssocID="{A946315D-E0B1-4A5C-89CA-1B0BDA73D1AF}" presName="simulatedConn" presStyleLbl="solidFgAcc1" presStyleIdx="1" presStyleCnt="3"/>
      <dgm:spPr/>
    </dgm:pt>
    <dgm:pt modelId="{DB77BB49-D80A-4C4F-B7DB-C43C894B71B4}" type="pres">
      <dgm:prSet presAssocID="{A946315D-E0B1-4A5C-89CA-1B0BDA73D1AF}" presName="vSp2" presStyleCnt="0"/>
      <dgm:spPr/>
    </dgm:pt>
    <dgm:pt modelId="{7C5133EB-896F-4FD1-AD5A-9038AD8A8BBC}" type="pres">
      <dgm:prSet presAssocID="{A946315D-E0B1-4A5C-89CA-1B0BDA73D1AF}" presName="sibTrans" presStyleCnt="0"/>
      <dgm:spPr/>
    </dgm:pt>
    <dgm:pt modelId="{2662F21D-0AA6-4278-863C-F3A1ED0674BB}" type="pres">
      <dgm:prSet presAssocID="{7B5E0416-AECB-4190-A2FB-B05688A92FDB}" presName="compositeNode" presStyleCnt="0">
        <dgm:presLayoutVars>
          <dgm:bulletEnabled val="1"/>
        </dgm:presLayoutVars>
      </dgm:prSet>
      <dgm:spPr/>
    </dgm:pt>
    <dgm:pt modelId="{DC1323DF-FCAB-4F33-8C34-2F85E7D60C5F}" type="pres">
      <dgm:prSet presAssocID="{7B5E0416-AECB-4190-A2FB-B05688A92FDB}" presName="bgRect" presStyleLbl="node1" presStyleIdx="2" presStyleCnt="4"/>
      <dgm:spPr/>
    </dgm:pt>
    <dgm:pt modelId="{49F7EEE5-B5FC-437A-B6CF-84AB8519B16F}" type="pres">
      <dgm:prSet presAssocID="{7B5E0416-AECB-4190-A2FB-B05688A92FDB}" presName="parentNode" presStyleLbl="node1" presStyleIdx="2" presStyleCnt="4">
        <dgm:presLayoutVars>
          <dgm:chMax val="0"/>
          <dgm:bulletEnabled val="1"/>
        </dgm:presLayoutVars>
      </dgm:prSet>
      <dgm:spPr/>
    </dgm:pt>
    <dgm:pt modelId="{1D08C4F5-B916-4345-A231-84E98E5F3928}" type="pres">
      <dgm:prSet presAssocID="{7B5E0416-AECB-4190-A2FB-B05688A92FDB}" presName="childNode" presStyleLbl="node1" presStyleIdx="2" presStyleCnt="4">
        <dgm:presLayoutVars>
          <dgm:bulletEnabled val="1"/>
        </dgm:presLayoutVars>
      </dgm:prSet>
      <dgm:spPr/>
    </dgm:pt>
    <dgm:pt modelId="{C9D9E51C-FE73-49C1-B121-E90BFE0AD4E4}" type="pres">
      <dgm:prSet presAssocID="{0B7EA8A2-1B18-492A-9B6B-A66D4CB589ED}" presName="hSp" presStyleCnt="0"/>
      <dgm:spPr/>
    </dgm:pt>
    <dgm:pt modelId="{B3FE0C39-507F-4D27-B398-92DB1A14C3EB}" type="pres">
      <dgm:prSet presAssocID="{0B7EA8A2-1B18-492A-9B6B-A66D4CB589ED}" presName="vProcSp" presStyleCnt="0"/>
      <dgm:spPr/>
    </dgm:pt>
    <dgm:pt modelId="{FA0DE1C9-A3E1-4572-8487-E23FB3869592}" type="pres">
      <dgm:prSet presAssocID="{0B7EA8A2-1B18-492A-9B6B-A66D4CB589ED}" presName="vSp1" presStyleCnt="0"/>
      <dgm:spPr/>
    </dgm:pt>
    <dgm:pt modelId="{A74671FC-5C2F-4F6D-A2EA-A6430451EF6B}" type="pres">
      <dgm:prSet presAssocID="{0B7EA8A2-1B18-492A-9B6B-A66D4CB589ED}" presName="simulatedConn" presStyleLbl="solidFgAcc1" presStyleIdx="2" presStyleCnt="3"/>
      <dgm:spPr/>
    </dgm:pt>
    <dgm:pt modelId="{9F4A2865-B5E2-4B55-9C18-E306E229BC3B}" type="pres">
      <dgm:prSet presAssocID="{0B7EA8A2-1B18-492A-9B6B-A66D4CB589ED}" presName="vSp2" presStyleCnt="0"/>
      <dgm:spPr/>
    </dgm:pt>
    <dgm:pt modelId="{844E1023-C9EC-4B43-8A46-2B8543D853D4}" type="pres">
      <dgm:prSet presAssocID="{0B7EA8A2-1B18-492A-9B6B-A66D4CB589ED}" presName="sibTrans" presStyleCnt="0"/>
      <dgm:spPr/>
    </dgm:pt>
    <dgm:pt modelId="{A4A37BD1-826C-42EC-99C6-A9BAB7C3932F}" type="pres">
      <dgm:prSet presAssocID="{E2214FD5-285A-4807-839C-DF32C657FF9A}" presName="compositeNode" presStyleCnt="0">
        <dgm:presLayoutVars>
          <dgm:bulletEnabled val="1"/>
        </dgm:presLayoutVars>
      </dgm:prSet>
      <dgm:spPr/>
    </dgm:pt>
    <dgm:pt modelId="{C73A41F5-BA78-4858-9BC3-197BDC62FB75}" type="pres">
      <dgm:prSet presAssocID="{E2214FD5-285A-4807-839C-DF32C657FF9A}" presName="bgRect" presStyleLbl="node1" presStyleIdx="3" presStyleCnt="4"/>
      <dgm:spPr/>
    </dgm:pt>
    <dgm:pt modelId="{985DE518-C2F2-4167-996D-54F9F2DF7A83}" type="pres">
      <dgm:prSet presAssocID="{E2214FD5-285A-4807-839C-DF32C657FF9A}" presName="parentNode" presStyleLbl="node1" presStyleIdx="3" presStyleCnt="4">
        <dgm:presLayoutVars>
          <dgm:chMax val="0"/>
          <dgm:bulletEnabled val="1"/>
        </dgm:presLayoutVars>
      </dgm:prSet>
      <dgm:spPr/>
    </dgm:pt>
    <dgm:pt modelId="{3097772B-0186-433E-A928-D0CB03D8C1E1}" type="pres">
      <dgm:prSet presAssocID="{E2214FD5-285A-4807-839C-DF32C657FF9A}" presName="childNode" presStyleLbl="node1" presStyleIdx="3" presStyleCnt="4">
        <dgm:presLayoutVars>
          <dgm:bulletEnabled val="1"/>
        </dgm:presLayoutVars>
      </dgm:prSet>
      <dgm:spPr/>
    </dgm:pt>
  </dgm:ptLst>
  <dgm:cxnLst>
    <dgm:cxn modelId="{B0734802-88AB-4BE7-9F8C-63F5536E24C7}" type="presOf" srcId="{9D2438B2-FA74-4EEC-9735-DE55338760DF}" destId="{1D08C4F5-B916-4345-A231-84E98E5F3928}" srcOrd="0" destOrd="0" presId="urn:microsoft.com/office/officeart/2005/8/layout/hProcess7"/>
    <dgm:cxn modelId="{F422EB04-2464-4293-AD2B-92CC7958216E}" srcId="{4AAD5509-7B3A-46E3-9A1B-5DA405F02B84}" destId="{FAD9DD7F-4999-4C83-84A4-56E2EEAC5E23}" srcOrd="0" destOrd="0" parTransId="{C476A0DD-CB88-4417-BC2E-B24F0065F90D}" sibTransId="{CF466D05-9636-4C43-817D-31240CFDA722}"/>
    <dgm:cxn modelId="{877BDD2F-24BA-4382-A321-10AFCE0B7518}" type="presOf" srcId="{4AAD5509-7B3A-46E3-9A1B-5DA405F02B84}" destId="{0FD98CF8-B679-4EAA-88F2-68B9BE82E115}" srcOrd="0" destOrd="0" presId="urn:microsoft.com/office/officeart/2005/8/layout/hProcess7"/>
    <dgm:cxn modelId="{A879063A-E65B-431F-8197-B3E3C78F9251}" type="presOf" srcId="{7B5E0416-AECB-4190-A2FB-B05688A92FDB}" destId="{49F7EEE5-B5FC-437A-B6CF-84AB8519B16F}" srcOrd="1" destOrd="0" presId="urn:microsoft.com/office/officeart/2005/8/layout/hProcess7"/>
    <dgm:cxn modelId="{77A0075F-4DBB-42D9-8A56-D0AEAFC8E886}" srcId="{7B5E0416-AECB-4190-A2FB-B05688A92FDB}" destId="{9D2438B2-FA74-4EEC-9735-DE55338760DF}" srcOrd="0" destOrd="0" parTransId="{3EFD5CAD-0FFC-48A9-9826-1AD99BE4D903}" sibTransId="{DCBFFC2E-1019-4ED6-A8ED-C37384B70426}"/>
    <dgm:cxn modelId="{8104EA63-61EA-4975-B01A-047A7DC19CB0}" type="presOf" srcId="{E29E81D1-2715-4A38-B6D3-2124D6B184C4}" destId="{1EE2B09F-0407-4C36-B7DF-C12096C8F79E}" srcOrd="0" destOrd="0" presId="urn:microsoft.com/office/officeart/2005/8/layout/hProcess7"/>
    <dgm:cxn modelId="{E7EE6846-24F4-40BA-BB3C-48DEA9F57A0C}" srcId="{E29E81D1-2715-4A38-B6D3-2124D6B184C4}" destId="{E2214FD5-285A-4807-839C-DF32C657FF9A}" srcOrd="3" destOrd="0" parTransId="{C579F5F6-BE93-4B86-ADDF-B71333F1A400}" sibTransId="{5066B3D2-6ECC-416B-BEF2-0656C6AFD669}"/>
    <dgm:cxn modelId="{A3098E6C-50FF-4DA7-B3BA-553CBFCC8D54}" type="presOf" srcId="{7B5E0416-AECB-4190-A2FB-B05688A92FDB}" destId="{DC1323DF-FCAB-4F33-8C34-2F85E7D60C5F}" srcOrd="0" destOrd="0" presId="urn:microsoft.com/office/officeart/2005/8/layout/hProcess7"/>
    <dgm:cxn modelId="{7509024E-EC2F-4791-80A9-B1DD37850C08}" type="presOf" srcId="{554A3805-76EC-4293-9ECD-3EAADA9ED56F}" destId="{9C75ECB7-76DC-491A-97C6-F4F2E70D6F24}" srcOrd="1" destOrd="0" presId="urn:microsoft.com/office/officeart/2005/8/layout/hProcess7"/>
    <dgm:cxn modelId="{F95A7270-B194-4918-8501-F1A9F111D016}" srcId="{E29E81D1-2715-4A38-B6D3-2124D6B184C4}" destId="{7B5E0416-AECB-4190-A2FB-B05688A92FDB}" srcOrd="2" destOrd="0" parTransId="{4C7FCD9C-4B19-4E57-8950-6BD4B19A2281}" sibTransId="{0B7EA8A2-1B18-492A-9B6B-A66D4CB589ED}"/>
    <dgm:cxn modelId="{1E823175-F322-462D-8A04-3F7B065F3729}" type="presOf" srcId="{554A3805-76EC-4293-9ECD-3EAADA9ED56F}" destId="{915310DB-23AD-413A-8DA6-7C1BE83646D2}" srcOrd="0" destOrd="0" presId="urn:microsoft.com/office/officeart/2005/8/layout/hProcess7"/>
    <dgm:cxn modelId="{3783F294-0D2D-4410-85F7-1C2AFCFBE591}" srcId="{554A3805-76EC-4293-9ECD-3EAADA9ED56F}" destId="{ACFCD854-F158-4FC4-8DF5-336AB855F4BB}" srcOrd="0" destOrd="0" parTransId="{FD0F273E-E73B-4D04-B48B-1DE744968E46}" sibTransId="{8869D1FB-2856-41B9-8AA8-80DC67DE384C}"/>
    <dgm:cxn modelId="{7F21129D-B913-4B6D-9DDA-76D4D371771A}" srcId="{E29E81D1-2715-4A38-B6D3-2124D6B184C4}" destId="{554A3805-76EC-4293-9ECD-3EAADA9ED56F}" srcOrd="1" destOrd="0" parTransId="{9C5BF41E-3BF0-4C40-9B57-C1719C93912A}" sibTransId="{A946315D-E0B1-4A5C-89CA-1B0BDA73D1AF}"/>
    <dgm:cxn modelId="{E0321AA5-9658-4E80-9936-4AC8A28BDFA7}" type="presOf" srcId="{48AB1EFB-30BB-4210-8EF9-9257B8DE4561}" destId="{3097772B-0186-433E-A928-D0CB03D8C1E1}" srcOrd="0" destOrd="0" presId="urn:microsoft.com/office/officeart/2005/8/layout/hProcess7"/>
    <dgm:cxn modelId="{54DFC6AE-FCCC-457A-B0D7-FC8290C7A6EA}" type="presOf" srcId="{4AAD5509-7B3A-46E3-9A1B-5DA405F02B84}" destId="{6475EBE6-F35E-4F44-962F-807011780CA8}" srcOrd="1" destOrd="0" presId="urn:microsoft.com/office/officeart/2005/8/layout/hProcess7"/>
    <dgm:cxn modelId="{237E43AF-FD0D-4764-9FB4-6A2292BB8795}" type="presOf" srcId="{ACFCD854-F158-4FC4-8DF5-336AB855F4BB}" destId="{8E4A73EE-202E-4664-AAFA-78224405B270}" srcOrd="0" destOrd="0" presId="urn:microsoft.com/office/officeart/2005/8/layout/hProcess7"/>
    <dgm:cxn modelId="{BBC254D6-1865-4ED2-8004-A11294180034}" type="presOf" srcId="{E2214FD5-285A-4807-839C-DF32C657FF9A}" destId="{985DE518-C2F2-4167-996D-54F9F2DF7A83}" srcOrd="1" destOrd="0" presId="urn:microsoft.com/office/officeart/2005/8/layout/hProcess7"/>
    <dgm:cxn modelId="{D21E6BDB-6208-4F41-82F7-FD007A796BF8}" type="presOf" srcId="{FAD9DD7F-4999-4C83-84A4-56E2EEAC5E23}" destId="{AFD5200B-2846-40B5-B93E-48F01BD1C8D2}" srcOrd="0" destOrd="0" presId="urn:microsoft.com/office/officeart/2005/8/layout/hProcess7"/>
    <dgm:cxn modelId="{E9693EDD-C918-4F45-8BEF-51E03B7A0F69}" srcId="{E2214FD5-285A-4807-839C-DF32C657FF9A}" destId="{48AB1EFB-30BB-4210-8EF9-9257B8DE4561}" srcOrd="0" destOrd="0" parTransId="{079C97DF-55B4-4855-8C70-B8D9DBE8A6FD}" sibTransId="{97C4A0A8-C696-41A6-8FE2-DDCCBAE78750}"/>
    <dgm:cxn modelId="{9A00E5EE-76E6-44D8-BEF5-2CAA0D9FD1BE}" srcId="{E29E81D1-2715-4A38-B6D3-2124D6B184C4}" destId="{4AAD5509-7B3A-46E3-9A1B-5DA405F02B84}" srcOrd="0" destOrd="0" parTransId="{D81FB566-1DCD-4EDA-B791-C505E590BBF5}" sibTransId="{2A1472FC-68BD-4F23-A6B6-F3AE76BEAD37}"/>
    <dgm:cxn modelId="{75CCF3F7-85EC-4293-BE60-24E0EBF83F2E}" type="presOf" srcId="{E2214FD5-285A-4807-839C-DF32C657FF9A}" destId="{C73A41F5-BA78-4858-9BC3-197BDC62FB75}" srcOrd="0" destOrd="0" presId="urn:microsoft.com/office/officeart/2005/8/layout/hProcess7"/>
    <dgm:cxn modelId="{187B2504-D9C5-4DD3-B8BA-2B3A1F5E035D}" type="presParOf" srcId="{1EE2B09F-0407-4C36-B7DF-C12096C8F79E}" destId="{E5FE3929-4203-4114-B098-51E9E2FB1A1C}" srcOrd="0" destOrd="0" presId="urn:microsoft.com/office/officeart/2005/8/layout/hProcess7"/>
    <dgm:cxn modelId="{7BF42B78-8B9A-49FF-A15D-162896F122EA}" type="presParOf" srcId="{E5FE3929-4203-4114-B098-51E9E2FB1A1C}" destId="{0FD98CF8-B679-4EAA-88F2-68B9BE82E115}" srcOrd="0" destOrd="0" presId="urn:microsoft.com/office/officeart/2005/8/layout/hProcess7"/>
    <dgm:cxn modelId="{D6E46225-A0EE-4B99-92CC-56D819588DBE}" type="presParOf" srcId="{E5FE3929-4203-4114-B098-51E9E2FB1A1C}" destId="{6475EBE6-F35E-4F44-962F-807011780CA8}" srcOrd="1" destOrd="0" presId="urn:microsoft.com/office/officeart/2005/8/layout/hProcess7"/>
    <dgm:cxn modelId="{24A96464-7E9A-4651-89F9-3207A1078298}" type="presParOf" srcId="{E5FE3929-4203-4114-B098-51E9E2FB1A1C}" destId="{AFD5200B-2846-40B5-B93E-48F01BD1C8D2}" srcOrd="2" destOrd="0" presId="urn:microsoft.com/office/officeart/2005/8/layout/hProcess7"/>
    <dgm:cxn modelId="{51C34876-4185-41F4-A4DC-02AFB773C3EB}" type="presParOf" srcId="{1EE2B09F-0407-4C36-B7DF-C12096C8F79E}" destId="{7DF35959-9A53-4497-AA2B-016D31503AC2}" srcOrd="1" destOrd="0" presId="urn:microsoft.com/office/officeart/2005/8/layout/hProcess7"/>
    <dgm:cxn modelId="{C891B98C-DB39-4D59-A0F3-F01AD069AE77}" type="presParOf" srcId="{1EE2B09F-0407-4C36-B7DF-C12096C8F79E}" destId="{DB296194-9E7A-48E1-9155-BF82C6FC189B}" srcOrd="2" destOrd="0" presId="urn:microsoft.com/office/officeart/2005/8/layout/hProcess7"/>
    <dgm:cxn modelId="{E58E6240-99CF-4102-858B-80781417643A}" type="presParOf" srcId="{DB296194-9E7A-48E1-9155-BF82C6FC189B}" destId="{EF90FC74-B787-4BA1-8A65-768B08B7A4A9}" srcOrd="0" destOrd="0" presId="urn:microsoft.com/office/officeart/2005/8/layout/hProcess7"/>
    <dgm:cxn modelId="{CE376395-7B98-406D-B057-1756B1100659}" type="presParOf" srcId="{DB296194-9E7A-48E1-9155-BF82C6FC189B}" destId="{D04A9868-B4EE-4907-A388-D89569FD1253}" srcOrd="1" destOrd="0" presId="urn:microsoft.com/office/officeart/2005/8/layout/hProcess7"/>
    <dgm:cxn modelId="{AA0E7DC2-A280-4DA8-8578-0335B423F957}" type="presParOf" srcId="{DB296194-9E7A-48E1-9155-BF82C6FC189B}" destId="{B3BFEBD8-7076-4034-8613-6C453CAF08FE}" srcOrd="2" destOrd="0" presId="urn:microsoft.com/office/officeart/2005/8/layout/hProcess7"/>
    <dgm:cxn modelId="{900B4B40-D8ED-42FB-A5B9-DDCD997757C4}" type="presParOf" srcId="{1EE2B09F-0407-4C36-B7DF-C12096C8F79E}" destId="{58041461-66CB-4E3C-BBA4-CF1BDFF57099}" srcOrd="3" destOrd="0" presId="urn:microsoft.com/office/officeart/2005/8/layout/hProcess7"/>
    <dgm:cxn modelId="{B7481AA8-96D7-4E16-AEDC-D36865C286C8}" type="presParOf" srcId="{1EE2B09F-0407-4C36-B7DF-C12096C8F79E}" destId="{C756B102-AE4E-44D6-A0D0-0AB3E7472AB5}" srcOrd="4" destOrd="0" presId="urn:microsoft.com/office/officeart/2005/8/layout/hProcess7"/>
    <dgm:cxn modelId="{F492E72F-B73D-4538-B574-3F24AAC820FE}" type="presParOf" srcId="{C756B102-AE4E-44D6-A0D0-0AB3E7472AB5}" destId="{915310DB-23AD-413A-8DA6-7C1BE83646D2}" srcOrd="0" destOrd="0" presId="urn:microsoft.com/office/officeart/2005/8/layout/hProcess7"/>
    <dgm:cxn modelId="{5A967D1C-E71B-4EEC-87D4-6AED42FAF3A8}" type="presParOf" srcId="{C756B102-AE4E-44D6-A0D0-0AB3E7472AB5}" destId="{9C75ECB7-76DC-491A-97C6-F4F2E70D6F24}" srcOrd="1" destOrd="0" presId="urn:microsoft.com/office/officeart/2005/8/layout/hProcess7"/>
    <dgm:cxn modelId="{8399794C-4586-440B-A048-EB66143A5A66}" type="presParOf" srcId="{C756B102-AE4E-44D6-A0D0-0AB3E7472AB5}" destId="{8E4A73EE-202E-4664-AAFA-78224405B270}" srcOrd="2" destOrd="0" presId="urn:microsoft.com/office/officeart/2005/8/layout/hProcess7"/>
    <dgm:cxn modelId="{547DB2C4-E2BD-4673-B266-6E9C78F99141}" type="presParOf" srcId="{1EE2B09F-0407-4C36-B7DF-C12096C8F79E}" destId="{5CA247C3-6473-49D6-95CD-08810AD3106D}" srcOrd="5" destOrd="0" presId="urn:microsoft.com/office/officeart/2005/8/layout/hProcess7"/>
    <dgm:cxn modelId="{3E02CF25-B9B5-4321-9A6F-9D5391624DEE}" type="presParOf" srcId="{1EE2B09F-0407-4C36-B7DF-C12096C8F79E}" destId="{12649706-3726-4027-A1F4-97CAAB613300}" srcOrd="6" destOrd="0" presId="urn:microsoft.com/office/officeart/2005/8/layout/hProcess7"/>
    <dgm:cxn modelId="{A74705F3-D94D-499E-9725-C0D954C39C68}" type="presParOf" srcId="{12649706-3726-4027-A1F4-97CAAB613300}" destId="{A3C31040-F0D1-4433-B874-F41574B0A84D}" srcOrd="0" destOrd="0" presId="urn:microsoft.com/office/officeart/2005/8/layout/hProcess7"/>
    <dgm:cxn modelId="{7B88A350-4D91-4679-8D70-01A513F32C52}" type="presParOf" srcId="{12649706-3726-4027-A1F4-97CAAB613300}" destId="{FB65A27D-2649-4A56-9DD9-A2F27FF563E8}" srcOrd="1" destOrd="0" presId="urn:microsoft.com/office/officeart/2005/8/layout/hProcess7"/>
    <dgm:cxn modelId="{FF2F3C1D-A187-4638-B306-1F2389A4CA04}" type="presParOf" srcId="{12649706-3726-4027-A1F4-97CAAB613300}" destId="{DB77BB49-D80A-4C4F-B7DB-C43C894B71B4}" srcOrd="2" destOrd="0" presId="urn:microsoft.com/office/officeart/2005/8/layout/hProcess7"/>
    <dgm:cxn modelId="{C39674BA-3294-4108-8A38-42C82CB107AF}" type="presParOf" srcId="{1EE2B09F-0407-4C36-B7DF-C12096C8F79E}" destId="{7C5133EB-896F-4FD1-AD5A-9038AD8A8BBC}" srcOrd="7" destOrd="0" presId="urn:microsoft.com/office/officeart/2005/8/layout/hProcess7"/>
    <dgm:cxn modelId="{D4C6C59E-B7B3-46C6-8830-83FE1B64399F}" type="presParOf" srcId="{1EE2B09F-0407-4C36-B7DF-C12096C8F79E}" destId="{2662F21D-0AA6-4278-863C-F3A1ED0674BB}" srcOrd="8" destOrd="0" presId="urn:microsoft.com/office/officeart/2005/8/layout/hProcess7"/>
    <dgm:cxn modelId="{8AE5148D-1372-48BC-9C3E-88C5F3A305EC}" type="presParOf" srcId="{2662F21D-0AA6-4278-863C-F3A1ED0674BB}" destId="{DC1323DF-FCAB-4F33-8C34-2F85E7D60C5F}" srcOrd="0" destOrd="0" presId="urn:microsoft.com/office/officeart/2005/8/layout/hProcess7"/>
    <dgm:cxn modelId="{3B012E73-6E59-4EED-82C8-335E5F7DD249}" type="presParOf" srcId="{2662F21D-0AA6-4278-863C-F3A1ED0674BB}" destId="{49F7EEE5-B5FC-437A-B6CF-84AB8519B16F}" srcOrd="1" destOrd="0" presId="urn:microsoft.com/office/officeart/2005/8/layout/hProcess7"/>
    <dgm:cxn modelId="{8856DAF0-EB2C-49EF-AF41-A9F551B83B79}" type="presParOf" srcId="{2662F21D-0AA6-4278-863C-F3A1ED0674BB}" destId="{1D08C4F5-B916-4345-A231-84E98E5F3928}" srcOrd="2" destOrd="0" presId="urn:microsoft.com/office/officeart/2005/8/layout/hProcess7"/>
    <dgm:cxn modelId="{1736ED8A-2EEB-4B90-AE76-6F19353378D4}" type="presParOf" srcId="{1EE2B09F-0407-4C36-B7DF-C12096C8F79E}" destId="{C9D9E51C-FE73-49C1-B121-E90BFE0AD4E4}" srcOrd="9" destOrd="0" presId="urn:microsoft.com/office/officeart/2005/8/layout/hProcess7"/>
    <dgm:cxn modelId="{B4909AAA-7C3A-4611-B493-5687C0EC89DB}" type="presParOf" srcId="{1EE2B09F-0407-4C36-B7DF-C12096C8F79E}" destId="{B3FE0C39-507F-4D27-B398-92DB1A14C3EB}" srcOrd="10" destOrd="0" presId="urn:microsoft.com/office/officeart/2005/8/layout/hProcess7"/>
    <dgm:cxn modelId="{2A75D81C-997E-4F41-89E6-7E1BD7A3A351}" type="presParOf" srcId="{B3FE0C39-507F-4D27-B398-92DB1A14C3EB}" destId="{FA0DE1C9-A3E1-4572-8487-E23FB3869592}" srcOrd="0" destOrd="0" presId="urn:microsoft.com/office/officeart/2005/8/layout/hProcess7"/>
    <dgm:cxn modelId="{7D46187C-66BD-49A6-A516-4C1B4DA4D55E}" type="presParOf" srcId="{B3FE0C39-507F-4D27-B398-92DB1A14C3EB}" destId="{A74671FC-5C2F-4F6D-A2EA-A6430451EF6B}" srcOrd="1" destOrd="0" presId="urn:microsoft.com/office/officeart/2005/8/layout/hProcess7"/>
    <dgm:cxn modelId="{76D73455-6971-4D12-ABBF-A4C09C996356}" type="presParOf" srcId="{B3FE0C39-507F-4D27-B398-92DB1A14C3EB}" destId="{9F4A2865-B5E2-4B55-9C18-E306E229BC3B}" srcOrd="2" destOrd="0" presId="urn:microsoft.com/office/officeart/2005/8/layout/hProcess7"/>
    <dgm:cxn modelId="{B3BCD49D-83DA-439A-B8B3-08B83988B34C}" type="presParOf" srcId="{1EE2B09F-0407-4C36-B7DF-C12096C8F79E}" destId="{844E1023-C9EC-4B43-8A46-2B8543D853D4}" srcOrd="11" destOrd="0" presId="urn:microsoft.com/office/officeart/2005/8/layout/hProcess7"/>
    <dgm:cxn modelId="{FB8D0CBB-F7AB-4326-BC51-887E45E6E31B}" type="presParOf" srcId="{1EE2B09F-0407-4C36-B7DF-C12096C8F79E}" destId="{A4A37BD1-826C-42EC-99C6-A9BAB7C3932F}" srcOrd="12" destOrd="0" presId="urn:microsoft.com/office/officeart/2005/8/layout/hProcess7"/>
    <dgm:cxn modelId="{5D53BD14-7419-415F-8663-B3C8C192E5A8}" type="presParOf" srcId="{A4A37BD1-826C-42EC-99C6-A9BAB7C3932F}" destId="{C73A41F5-BA78-4858-9BC3-197BDC62FB75}" srcOrd="0" destOrd="0" presId="urn:microsoft.com/office/officeart/2005/8/layout/hProcess7"/>
    <dgm:cxn modelId="{C0C30BCE-DD4C-4B37-9DD1-5436B819F8F5}" type="presParOf" srcId="{A4A37BD1-826C-42EC-99C6-A9BAB7C3932F}" destId="{985DE518-C2F2-4167-996D-54F9F2DF7A83}" srcOrd="1" destOrd="0" presId="urn:microsoft.com/office/officeart/2005/8/layout/hProcess7"/>
    <dgm:cxn modelId="{213279B3-E011-4211-9E7A-5C3629A3A1AD}" type="presParOf" srcId="{A4A37BD1-826C-42EC-99C6-A9BAB7C3932F}" destId="{3097772B-0186-433E-A928-D0CB03D8C1E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585C-E681-4E1E-B812-3F96EC84A0F9}">
      <dsp:nvSpPr>
        <dsp:cNvPr id="0" name=""/>
        <dsp:cNvSpPr/>
      </dsp:nvSpPr>
      <dsp:spPr>
        <a:xfrm>
          <a:off x="3116918" y="1067546"/>
          <a:ext cx="619348" cy="91440"/>
        </a:xfrm>
        <a:custGeom>
          <a:avLst/>
          <a:gdLst/>
          <a:ahLst/>
          <a:cxnLst/>
          <a:rect l="0" t="0" r="0" b="0"/>
          <a:pathLst>
            <a:path>
              <a:moveTo>
                <a:pt x="0" y="45720"/>
              </a:moveTo>
              <a:lnTo>
                <a:pt x="61934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o-RO" sz="2000" kern="1200"/>
        </a:p>
      </dsp:txBody>
      <dsp:txXfrm>
        <a:off x="3410344" y="1110013"/>
        <a:ext cx="32497" cy="6505"/>
      </dsp:txXfrm>
    </dsp:sp>
    <dsp:sp modelId="{A0B72206-7E7F-4364-8D8B-01AF1B1438CC}">
      <dsp:nvSpPr>
        <dsp:cNvPr id="0" name=""/>
        <dsp:cNvSpPr/>
      </dsp:nvSpPr>
      <dsp:spPr>
        <a:xfrm>
          <a:off x="292853" y="265506"/>
          <a:ext cx="2825865" cy="1695519"/>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b="1" kern="1200" dirty="0">
              <a:solidFill>
                <a:schemeClr val="bg1"/>
              </a:solidFill>
              <a:effectLst/>
              <a:latin typeface="Times New Roman" panose="02020603050405020304" pitchFamily="18" charset="0"/>
              <a:ea typeface="Times New Roman" panose="02020603050405020304" pitchFamily="18" charset="0"/>
            </a:rPr>
            <a:t>14 </a:t>
          </a:r>
          <a:r>
            <a:rPr lang="en-US" sz="2000" b="1" kern="1200" dirty="0" err="1">
              <a:solidFill>
                <a:schemeClr val="bg1"/>
              </a:solidFill>
              <a:effectLst/>
              <a:latin typeface="Times New Roman" panose="02020603050405020304" pitchFamily="18" charset="0"/>
              <a:ea typeface="Times New Roman" panose="02020603050405020304" pitchFamily="18" charset="0"/>
            </a:rPr>
            <a:t>evenimente</a:t>
          </a:r>
          <a:r>
            <a:rPr lang="en-US" sz="2000" b="1" kern="1200" dirty="0">
              <a:solidFill>
                <a:schemeClr val="bg1"/>
              </a:solidFill>
              <a:effectLst/>
              <a:latin typeface="Times New Roman" panose="02020603050405020304" pitchFamily="18" charset="0"/>
              <a:ea typeface="Times New Roman" panose="02020603050405020304" pitchFamily="18" charset="0"/>
            </a:rPr>
            <a:t> de tip </a:t>
          </a:r>
          <a:r>
            <a:rPr lang="en-US" sz="2000" b="1" kern="1200" dirty="0" err="1">
              <a:solidFill>
                <a:schemeClr val="bg1"/>
              </a:solidFill>
              <a:effectLst/>
              <a:latin typeface="Times New Roman" panose="02020603050405020304" pitchFamily="18" charset="0"/>
              <a:ea typeface="Times New Roman" panose="02020603050405020304" pitchFamily="18" charset="0"/>
            </a:rPr>
            <a:t>conferințe</a:t>
          </a:r>
          <a:r>
            <a:rPr lang="en-US" sz="2000" b="1" kern="1200" dirty="0">
              <a:solidFill>
                <a:schemeClr val="bg1"/>
              </a:solidFill>
              <a:effectLst/>
              <a:latin typeface="Times New Roman" panose="02020603050405020304" pitchFamily="18" charset="0"/>
              <a:ea typeface="Times New Roman" panose="02020603050405020304" pitchFamily="18" charset="0"/>
            </a:rPr>
            <a:t> de </a:t>
          </a:r>
          <a:r>
            <a:rPr lang="en-US" sz="2000" b="1" kern="1200" dirty="0" err="1">
              <a:solidFill>
                <a:schemeClr val="bg1"/>
              </a:solidFill>
              <a:effectLst/>
              <a:latin typeface="Times New Roman" panose="02020603050405020304" pitchFamily="18" charset="0"/>
              <a:ea typeface="Times New Roman" panose="02020603050405020304" pitchFamily="18" charset="0"/>
            </a:rPr>
            <a:t>specialitate</a:t>
          </a:r>
          <a:r>
            <a:rPr lang="en-US" sz="2000" kern="1200" dirty="0">
              <a:solidFill>
                <a:schemeClr val="bg1"/>
              </a:solidFill>
              <a:effectLst/>
              <a:latin typeface="Times New Roman" panose="02020603050405020304" pitchFamily="18" charset="0"/>
              <a:ea typeface="Times New Roman" panose="02020603050405020304" pitchFamily="18" charset="0"/>
            </a:rPr>
            <a:t>, </a:t>
          </a:r>
          <a:r>
            <a:rPr lang="en-US" sz="2000" kern="1200" dirty="0" err="1">
              <a:solidFill>
                <a:schemeClr val="bg1"/>
              </a:solidFill>
              <a:effectLst/>
              <a:latin typeface="Times New Roman" panose="02020603050405020304" pitchFamily="18" charset="0"/>
              <a:ea typeface="Times New Roman" panose="02020603050405020304" pitchFamily="18" charset="0"/>
            </a:rPr>
            <a:t>naționale</a:t>
          </a:r>
          <a:r>
            <a:rPr lang="en-US" sz="2000" kern="1200" dirty="0">
              <a:solidFill>
                <a:schemeClr val="bg1"/>
              </a:solidFill>
              <a:effectLst/>
              <a:latin typeface="Times New Roman" panose="02020603050405020304" pitchFamily="18" charset="0"/>
              <a:ea typeface="Times New Roman" panose="02020603050405020304" pitchFamily="18" charset="0"/>
            </a:rPr>
            <a:t> </a:t>
          </a:r>
          <a:r>
            <a:rPr lang="en-US" sz="2000" kern="1200" dirty="0" err="1">
              <a:solidFill>
                <a:schemeClr val="bg1"/>
              </a:solidFill>
              <a:effectLst/>
              <a:latin typeface="Times New Roman" panose="02020603050405020304" pitchFamily="18" charset="0"/>
              <a:ea typeface="Times New Roman" panose="02020603050405020304" pitchFamily="18" charset="0"/>
            </a:rPr>
            <a:t>și</a:t>
          </a:r>
          <a:r>
            <a:rPr lang="en-US" sz="2000" kern="1200" dirty="0">
              <a:solidFill>
                <a:schemeClr val="bg1"/>
              </a:solidFill>
              <a:effectLst/>
              <a:latin typeface="Times New Roman" panose="02020603050405020304" pitchFamily="18" charset="0"/>
              <a:ea typeface="Times New Roman" panose="02020603050405020304" pitchFamily="18" charset="0"/>
            </a:rPr>
            <a:t> </a:t>
          </a:r>
          <a:r>
            <a:rPr lang="en-US" sz="2000" kern="1200" dirty="0" err="1">
              <a:solidFill>
                <a:schemeClr val="bg1"/>
              </a:solidFill>
              <a:effectLst/>
              <a:latin typeface="Times New Roman" panose="02020603050405020304" pitchFamily="18" charset="0"/>
              <a:ea typeface="Times New Roman" panose="02020603050405020304" pitchFamily="18" charset="0"/>
            </a:rPr>
            <a:t>internaţionale</a:t>
          </a:r>
          <a:r>
            <a:rPr lang="en-US" sz="2000" kern="1200" dirty="0">
              <a:solidFill>
                <a:schemeClr val="bg1"/>
              </a:solidFill>
              <a:effectLst/>
              <a:latin typeface="Times New Roman" panose="02020603050405020304" pitchFamily="18" charset="0"/>
              <a:ea typeface="Times New Roman" panose="02020603050405020304" pitchFamily="18" charset="0"/>
            </a:rPr>
            <a:t>, la care au </a:t>
          </a:r>
          <a:r>
            <a:rPr lang="en-US" sz="2000" kern="1200" dirty="0" err="1">
              <a:solidFill>
                <a:schemeClr val="bg1"/>
              </a:solidFill>
              <a:effectLst/>
              <a:latin typeface="Times New Roman" panose="02020603050405020304" pitchFamily="18" charset="0"/>
              <a:ea typeface="Times New Roman" panose="02020603050405020304" pitchFamily="18" charset="0"/>
            </a:rPr>
            <a:t>participat</a:t>
          </a:r>
          <a:r>
            <a:rPr lang="en-US" sz="2000" kern="1200" dirty="0">
              <a:solidFill>
                <a:schemeClr val="bg1"/>
              </a:solidFill>
              <a:effectLst/>
              <a:latin typeface="Times New Roman" panose="02020603050405020304" pitchFamily="18" charset="0"/>
              <a:ea typeface="Times New Roman" panose="02020603050405020304" pitchFamily="18" charset="0"/>
            </a:rPr>
            <a:t> </a:t>
          </a:r>
          <a:r>
            <a:rPr lang="ro-RO" sz="2000" b="1" kern="1200" dirty="0">
              <a:solidFill>
                <a:schemeClr val="bg1"/>
              </a:solidFill>
              <a:effectLst/>
              <a:latin typeface="Times New Roman" panose="02020603050405020304" pitchFamily="18" charset="0"/>
              <a:ea typeface="Times New Roman" panose="02020603050405020304" pitchFamily="18" charset="0"/>
            </a:rPr>
            <a:t>5419</a:t>
          </a:r>
          <a:r>
            <a:rPr lang="en-US" sz="2000" kern="1200" dirty="0">
              <a:solidFill>
                <a:schemeClr val="bg1"/>
              </a:solidFill>
              <a:effectLst/>
              <a:latin typeface="Times New Roman" panose="02020603050405020304" pitchFamily="18" charset="0"/>
              <a:ea typeface="Times New Roman" panose="02020603050405020304" pitchFamily="18" charset="0"/>
            </a:rPr>
            <a:t> </a:t>
          </a:r>
          <a:r>
            <a:rPr lang="en-US" sz="2000" kern="1200" dirty="0" err="1">
              <a:solidFill>
                <a:schemeClr val="bg1"/>
              </a:solidFill>
              <a:effectLst/>
              <a:latin typeface="Times New Roman" panose="02020603050405020304" pitchFamily="18" charset="0"/>
              <a:ea typeface="Times New Roman" panose="02020603050405020304" pitchFamily="18" charset="0"/>
            </a:rPr>
            <a:t>persoane</a:t>
          </a:r>
          <a:r>
            <a:rPr lang="en-US" sz="2000" kern="1200" dirty="0">
              <a:solidFill>
                <a:schemeClr val="bg1"/>
              </a:solidFill>
              <a:effectLst/>
              <a:latin typeface="Times New Roman" panose="02020603050405020304" pitchFamily="18" charset="0"/>
              <a:ea typeface="Times New Roman" panose="02020603050405020304" pitchFamily="18" charset="0"/>
            </a:rPr>
            <a:t>;</a:t>
          </a:r>
          <a:endParaRPr lang="ro-RO" sz="2000" kern="1200" dirty="0">
            <a:solidFill>
              <a:schemeClr val="bg1"/>
            </a:solidFill>
          </a:endParaRPr>
        </a:p>
      </dsp:txBody>
      <dsp:txXfrm>
        <a:off x="292853" y="265506"/>
        <a:ext cx="2825865" cy="1695519"/>
      </dsp:txXfrm>
    </dsp:sp>
    <dsp:sp modelId="{BA107071-2AC5-4E44-BAB3-B004BCEC41B2}">
      <dsp:nvSpPr>
        <dsp:cNvPr id="0" name=""/>
        <dsp:cNvSpPr/>
      </dsp:nvSpPr>
      <dsp:spPr>
        <a:xfrm>
          <a:off x="6592732" y="1067546"/>
          <a:ext cx="619348" cy="91440"/>
        </a:xfrm>
        <a:custGeom>
          <a:avLst/>
          <a:gdLst/>
          <a:ahLst/>
          <a:cxnLst/>
          <a:rect l="0" t="0" r="0" b="0"/>
          <a:pathLst>
            <a:path>
              <a:moveTo>
                <a:pt x="0" y="45720"/>
              </a:moveTo>
              <a:lnTo>
                <a:pt x="61934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o-RO" sz="2000" kern="1200"/>
        </a:p>
      </dsp:txBody>
      <dsp:txXfrm>
        <a:off x="6886158" y="1110013"/>
        <a:ext cx="32497" cy="6505"/>
      </dsp:txXfrm>
    </dsp:sp>
    <dsp:sp modelId="{72C67BE4-E4E7-4B23-9C47-C57AF0105B29}">
      <dsp:nvSpPr>
        <dsp:cNvPr id="0" name=""/>
        <dsp:cNvSpPr/>
      </dsp:nvSpPr>
      <dsp:spPr>
        <a:xfrm>
          <a:off x="3768667" y="265506"/>
          <a:ext cx="2825865" cy="1695519"/>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dirty="0">
              <a:effectLst/>
              <a:latin typeface="Times New Roman" panose="02020603050405020304" pitchFamily="18" charset="0"/>
              <a:ea typeface="Times New Roman" panose="02020603050405020304" pitchFamily="18" charset="0"/>
            </a:rPr>
            <a:t>2 </a:t>
          </a:r>
          <a:r>
            <a:rPr lang="en-US" sz="1800" b="1" kern="1200" dirty="0" err="1">
              <a:effectLst/>
              <a:latin typeface="Times New Roman" panose="02020603050405020304" pitchFamily="18" charset="0"/>
              <a:ea typeface="Times New Roman" panose="02020603050405020304" pitchFamily="18" charset="0"/>
            </a:rPr>
            <a:t>programe</a:t>
          </a:r>
          <a:r>
            <a:rPr lang="en-US" sz="1800" b="1" kern="1200" dirty="0">
              <a:effectLst/>
              <a:latin typeface="Times New Roman" panose="02020603050405020304" pitchFamily="18" charset="0"/>
              <a:ea typeface="Times New Roman" panose="02020603050405020304" pitchFamily="18" charset="0"/>
            </a:rPr>
            <a:t> de </a:t>
          </a:r>
          <a:r>
            <a:rPr lang="en-US" sz="1800" b="1" kern="1200" dirty="0" err="1">
              <a:effectLst/>
              <a:latin typeface="Times New Roman" panose="02020603050405020304" pitchFamily="18" charset="0"/>
              <a:ea typeface="Times New Roman" panose="02020603050405020304" pitchFamily="18" charset="0"/>
            </a:rPr>
            <a:t>educaţie</a:t>
          </a:r>
          <a:r>
            <a:rPr lang="en-US" sz="1800" b="1" kern="1200" dirty="0">
              <a:effectLst/>
              <a:latin typeface="Times New Roman" panose="02020603050405020304" pitchFamily="18" charset="0"/>
              <a:ea typeface="Times New Roman" panose="02020603050405020304" pitchFamily="18" charset="0"/>
            </a:rPr>
            <a:t> </a:t>
          </a:r>
          <a:r>
            <a:rPr lang="en-US" sz="1800" b="1" kern="1200" dirty="0" err="1">
              <a:effectLst/>
              <a:latin typeface="Times New Roman" panose="02020603050405020304" pitchFamily="18" charset="0"/>
              <a:ea typeface="Times New Roman" panose="02020603050405020304" pitchFamily="18" charset="0"/>
            </a:rPr>
            <a:t>financiară</a:t>
          </a:r>
          <a:r>
            <a:rPr lang="en-US" sz="1800" b="1" kern="1200" dirty="0">
              <a:effectLst/>
              <a:latin typeface="Times New Roman" panose="02020603050405020304" pitchFamily="18" charset="0"/>
              <a:ea typeface="Times New Roman" panose="02020603050405020304" pitchFamily="18" charset="0"/>
            </a:rPr>
            <a:t> </a:t>
          </a:r>
          <a:r>
            <a:rPr lang="en-US" sz="1800" b="1" kern="1200" dirty="0" err="1">
              <a:effectLst/>
              <a:latin typeface="Times New Roman" panose="02020603050405020304" pitchFamily="18" charset="0"/>
              <a:ea typeface="Times New Roman" panose="02020603050405020304" pitchFamily="18" charset="0"/>
            </a:rPr>
            <a:t>adresate</a:t>
          </a:r>
          <a:r>
            <a:rPr lang="en-US" sz="1800" b="1" kern="1200" dirty="0">
              <a:effectLst/>
              <a:latin typeface="Times New Roman" panose="02020603050405020304" pitchFamily="18" charset="0"/>
              <a:ea typeface="Times New Roman" panose="02020603050405020304" pitchFamily="18" charset="0"/>
            </a:rPr>
            <a:t> </a:t>
          </a:r>
          <a:r>
            <a:rPr lang="en-US" sz="1800" b="1" kern="1200" dirty="0" err="1">
              <a:effectLst/>
              <a:latin typeface="Times New Roman" panose="02020603050405020304" pitchFamily="18" charset="0"/>
              <a:ea typeface="Times New Roman" panose="02020603050405020304" pitchFamily="18" charset="0"/>
            </a:rPr>
            <a:t>cadrelor</a:t>
          </a:r>
          <a:r>
            <a:rPr lang="en-US" sz="1800" b="1" kern="1200" dirty="0">
              <a:effectLst/>
              <a:latin typeface="Times New Roman" panose="02020603050405020304" pitchFamily="18" charset="0"/>
              <a:ea typeface="Times New Roman" panose="02020603050405020304" pitchFamily="18" charset="0"/>
            </a:rPr>
            <a:t> </a:t>
          </a:r>
          <a:r>
            <a:rPr lang="en-US" sz="1800" b="1" kern="1200" dirty="0" err="1">
              <a:effectLst/>
              <a:latin typeface="Times New Roman" panose="02020603050405020304" pitchFamily="18" charset="0"/>
              <a:ea typeface="Times New Roman" panose="02020603050405020304" pitchFamily="18" charset="0"/>
            </a:rPr>
            <a:t>didactice</a:t>
          </a:r>
          <a:endParaRPr lang="en-US" sz="1800" b="1" kern="1200" dirty="0">
            <a:effectLst/>
            <a:latin typeface="Times New Roman" panose="02020603050405020304" pitchFamily="18" charset="0"/>
            <a:ea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b="1" kern="1200" dirty="0" err="1">
              <a:effectLst/>
              <a:latin typeface="Times New Roman" panose="02020603050405020304" pitchFamily="18" charset="0"/>
              <a:ea typeface="Times New Roman" panose="02020603050405020304" pitchFamily="18" charset="0"/>
            </a:rPr>
            <a:t>FinTTT</a:t>
          </a:r>
          <a:r>
            <a:rPr lang="en-US" sz="1800" b="1" kern="1200" dirty="0">
              <a:effectLst/>
              <a:latin typeface="Times New Roman" panose="02020603050405020304" pitchFamily="18" charset="0"/>
              <a:ea typeface="Times New Roman" panose="02020603050405020304" pitchFamily="18" charset="0"/>
            </a:rPr>
            <a:t>, </a:t>
          </a:r>
        </a:p>
        <a:p>
          <a:pPr marL="171450" lvl="1" indent="-171450" algn="l" defTabSz="800100">
            <a:lnSpc>
              <a:spcPct val="90000"/>
            </a:lnSpc>
            <a:spcBef>
              <a:spcPct val="0"/>
            </a:spcBef>
            <a:spcAft>
              <a:spcPct val="15000"/>
            </a:spcAft>
            <a:buChar char="•"/>
          </a:pPr>
          <a:r>
            <a:rPr lang="en-US" sz="1800" b="1" kern="1200" dirty="0" err="1">
              <a:effectLst/>
              <a:latin typeface="Times New Roman" panose="02020603050405020304" pitchFamily="18" charset="0"/>
              <a:ea typeface="Times New Roman" panose="02020603050405020304" pitchFamily="18" charset="0"/>
            </a:rPr>
            <a:t>StartFIN</a:t>
          </a:r>
          <a:endParaRPr lang="en-US" sz="1800" b="1" kern="1200" dirty="0">
            <a:effectLst/>
            <a:latin typeface="Times New Roman" panose="02020603050405020304" pitchFamily="18" charset="0"/>
            <a:ea typeface="Times New Roman" panose="02020603050405020304" pitchFamily="18" charset="0"/>
          </a:endParaRPr>
        </a:p>
      </dsp:txBody>
      <dsp:txXfrm>
        <a:off x="3768667" y="265506"/>
        <a:ext cx="2825865" cy="1695519"/>
      </dsp:txXfrm>
    </dsp:sp>
    <dsp:sp modelId="{CFCA4C58-EBB6-4839-9222-9297D6E00F3D}">
      <dsp:nvSpPr>
        <dsp:cNvPr id="0" name=""/>
        <dsp:cNvSpPr/>
      </dsp:nvSpPr>
      <dsp:spPr>
        <a:xfrm>
          <a:off x="1705786" y="2218563"/>
          <a:ext cx="6951627" cy="619348"/>
        </a:xfrm>
        <a:custGeom>
          <a:avLst/>
          <a:gdLst/>
          <a:ahLst/>
          <a:cxnLst/>
          <a:rect l="0" t="0" r="0" b="0"/>
          <a:pathLst>
            <a:path>
              <a:moveTo>
                <a:pt x="6951627" y="0"/>
              </a:moveTo>
              <a:lnTo>
                <a:pt x="6951627" y="326774"/>
              </a:lnTo>
              <a:lnTo>
                <a:pt x="0" y="326774"/>
              </a:lnTo>
              <a:lnTo>
                <a:pt x="0" y="619348"/>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o-RO" sz="2000" kern="1200"/>
        </a:p>
      </dsp:txBody>
      <dsp:txXfrm>
        <a:off x="5007051" y="2524985"/>
        <a:ext cx="349097" cy="6505"/>
      </dsp:txXfrm>
    </dsp:sp>
    <dsp:sp modelId="{F07D15F4-0806-4359-8F52-631BB7817FF0}">
      <dsp:nvSpPr>
        <dsp:cNvPr id="0" name=""/>
        <dsp:cNvSpPr/>
      </dsp:nvSpPr>
      <dsp:spPr>
        <a:xfrm>
          <a:off x="7244481" y="6168"/>
          <a:ext cx="2825865" cy="2214195"/>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effectLst/>
              <a:latin typeface="Times New Roman" panose="02020603050405020304" pitchFamily="18" charset="0"/>
              <a:ea typeface="Times New Roman" panose="02020603050405020304" pitchFamily="18" charset="0"/>
            </a:rPr>
            <a:t>5 </a:t>
          </a:r>
          <a:r>
            <a:rPr lang="en-US" sz="1600" b="1" kern="1200" dirty="0" err="1">
              <a:effectLst/>
              <a:latin typeface="Times New Roman" panose="02020603050405020304" pitchFamily="18" charset="0"/>
              <a:ea typeface="Times New Roman" panose="02020603050405020304" pitchFamily="18" charset="0"/>
            </a:rPr>
            <a:t>proiecte</a:t>
          </a:r>
          <a:r>
            <a:rPr lang="en-US" sz="1600" b="1" kern="1200" dirty="0">
              <a:effectLst/>
              <a:latin typeface="Times New Roman" panose="02020603050405020304" pitchFamily="18" charset="0"/>
              <a:ea typeface="Times New Roman" panose="02020603050405020304" pitchFamily="18" charset="0"/>
            </a:rPr>
            <a:t> </a:t>
          </a:r>
          <a:r>
            <a:rPr lang="ro-RO" sz="1600" b="1" kern="1200" dirty="0">
              <a:effectLst/>
              <a:latin typeface="Times New Roman" panose="02020603050405020304" pitchFamily="18" charset="0"/>
              <a:ea typeface="Times New Roman" panose="02020603050405020304" pitchFamily="18" charset="0"/>
            </a:rPr>
            <a:t>pt. </a:t>
          </a:r>
          <a:r>
            <a:rPr lang="en-US" sz="1600" b="1" kern="1200" dirty="0" err="1">
              <a:effectLst/>
              <a:latin typeface="Times New Roman" panose="02020603050405020304" pitchFamily="18" charset="0"/>
              <a:ea typeface="Times New Roman" panose="02020603050405020304" pitchFamily="18" charset="0"/>
            </a:rPr>
            <a:t>elevi</a:t>
          </a:r>
          <a:r>
            <a:rPr lang="en-US" sz="1600" b="1" kern="1200" dirty="0">
              <a:effectLst/>
              <a:latin typeface="Times New Roman" panose="02020603050405020304" pitchFamily="18" charset="0"/>
              <a:ea typeface="Times New Roman" panose="02020603050405020304" pitchFamily="18" charset="0"/>
            </a:rPr>
            <a:t> </a:t>
          </a:r>
          <a:r>
            <a:rPr lang="en-US" sz="1600" b="1" kern="1200" dirty="0" err="1">
              <a:effectLst/>
              <a:latin typeface="Times New Roman" panose="02020603050405020304" pitchFamily="18" charset="0"/>
              <a:ea typeface="Times New Roman" panose="02020603050405020304" pitchFamily="18" charset="0"/>
            </a:rPr>
            <a:t>şi</a:t>
          </a:r>
          <a:r>
            <a:rPr lang="en-US" sz="1600" b="1" kern="1200" dirty="0">
              <a:effectLst/>
              <a:latin typeface="Times New Roman" panose="02020603050405020304" pitchFamily="18" charset="0"/>
              <a:ea typeface="Times New Roman" panose="02020603050405020304" pitchFamily="18" charset="0"/>
            </a:rPr>
            <a:t> </a:t>
          </a:r>
          <a:r>
            <a:rPr lang="en-US" sz="1600" b="1" kern="1200" dirty="0" err="1">
              <a:effectLst/>
              <a:latin typeface="Times New Roman" panose="02020603050405020304" pitchFamily="18" charset="0"/>
              <a:ea typeface="Times New Roman" panose="02020603050405020304" pitchFamily="18" charset="0"/>
            </a:rPr>
            <a:t>stude</a:t>
          </a:r>
          <a:r>
            <a:rPr lang="ro-RO" sz="1600" b="1" kern="1200" dirty="0">
              <a:effectLst/>
              <a:latin typeface="Times New Roman" panose="02020603050405020304" pitchFamily="18" charset="0"/>
              <a:ea typeface="Times New Roman" panose="02020603050405020304" pitchFamily="18" charset="0"/>
            </a:rPr>
            <a:t>ți:</a:t>
          </a:r>
          <a:endParaRPr lang="en-US" sz="1600" b="1" kern="1200" dirty="0">
            <a:effectLst/>
            <a:latin typeface="Times New Roman" panose="02020603050405020304" pitchFamily="18"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a:effectLst/>
              <a:latin typeface="Times New Roman" panose="02020603050405020304" pitchFamily="18" charset="0"/>
              <a:ea typeface="Times New Roman" panose="02020603050405020304" pitchFamily="18" charset="0"/>
            </a:rPr>
            <a:t>Start2Learn: </a:t>
          </a:r>
          <a:r>
            <a:rPr lang="en-US" sz="1600" kern="1200" dirty="0" err="1">
              <a:effectLst/>
              <a:latin typeface="Times New Roman" panose="02020603050405020304" pitchFamily="18" charset="0"/>
              <a:ea typeface="Times New Roman" panose="02020603050405020304" pitchFamily="18" charset="0"/>
            </a:rPr>
            <a:t>Finanţe</a:t>
          </a:r>
          <a:r>
            <a:rPr lang="en-US" sz="1600" kern="1200" dirty="0">
              <a:effectLst/>
              <a:latin typeface="Times New Roman" panose="02020603050405020304" pitchFamily="18" charset="0"/>
              <a:ea typeface="Times New Roman" panose="02020603050405020304" pitchFamily="18" charset="0"/>
            </a:rPr>
            <a:t> </a:t>
          </a:r>
          <a:r>
            <a:rPr lang="en-US" sz="1600" kern="1200" dirty="0" err="1">
              <a:effectLst/>
              <a:latin typeface="Times New Roman" panose="02020603050405020304" pitchFamily="18" charset="0"/>
              <a:ea typeface="Times New Roman" panose="02020603050405020304" pitchFamily="18" charset="0"/>
            </a:rPr>
            <a:t>personale</a:t>
          </a:r>
          <a:r>
            <a:rPr lang="ro-RO" sz="1600" kern="1200" dirty="0">
              <a:effectLst/>
              <a:latin typeface="Times New Roman" panose="02020603050405020304" pitchFamily="18" charset="0"/>
              <a:ea typeface="Times New Roman" panose="02020603050405020304" pitchFamily="18" charset="0"/>
            </a:rPr>
            <a:t>; </a:t>
          </a:r>
          <a:endParaRPr lang="en-US" sz="1600" kern="1200" dirty="0">
            <a:effectLst/>
            <a:latin typeface="Times New Roman" panose="02020603050405020304" pitchFamily="18"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1" kern="1200" dirty="0" err="1">
              <a:effectLst/>
              <a:latin typeface="Times New Roman" panose="02020603050405020304" pitchFamily="18" charset="0"/>
              <a:ea typeface="Times New Roman" panose="02020603050405020304" pitchFamily="18" charset="0"/>
            </a:rPr>
            <a:t>SmartFin@ISF</a:t>
          </a:r>
          <a:r>
            <a:rPr lang="en-US" sz="1600" kern="1200" dirty="0">
              <a:effectLst/>
              <a:latin typeface="Times New Roman" panose="02020603050405020304" pitchFamily="18" charset="0"/>
              <a:ea typeface="Times New Roman" panose="02020603050405020304" pitchFamily="18" charset="0"/>
            </a:rPr>
            <a:t>; </a:t>
          </a:r>
        </a:p>
        <a:p>
          <a:pPr marL="171450" lvl="1" indent="-171450" algn="l" defTabSz="711200">
            <a:lnSpc>
              <a:spcPct val="90000"/>
            </a:lnSpc>
            <a:spcBef>
              <a:spcPct val="0"/>
            </a:spcBef>
            <a:spcAft>
              <a:spcPct val="15000"/>
            </a:spcAft>
            <a:buChar char="•"/>
          </a:pPr>
          <a:r>
            <a:rPr lang="en-US" sz="1600" b="1" kern="1200" dirty="0" err="1">
              <a:effectLst/>
              <a:latin typeface="Times New Roman" panose="02020603050405020304" pitchFamily="18" charset="0"/>
              <a:ea typeface="Times New Roman" panose="02020603050405020304" pitchFamily="18" charset="0"/>
            </a:rPr>
            <a:t>Academi</a:t>
          </a:r>
          <a:r>
            <a:rPr lang="ro-RO" sz="1600" b="1" kern="1200" dirty="0">
              <a:effectLst/>
              <a:latin typeface="Times New Roman" panose="02020603050405020304" pitchFamily="18" charset="0"/>
              <a:ea typeface="Times New Roman" panose="02020603050405020304" pitchFamily="18" charset="0"/>
            </a:rPr>
            <a:t>a de Asigurări;</a:t>
          </a:r>
          <a:endParaRPr lang="en-US" sz="1600" kern="1200" dirty="0">
            <a:effectLst/>
            <a:latin typeface="Times New Roman" panose="02020603050405020304" pitchFamily="18"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effectLst/>
              <a:latin typeface="Times New Roman" panose="02020603050405020304" pitchFamily="18" charset="0"/>
              <a:ea typeface="Times New Roman" panose="02020603050405020304" pitchFamily="18" charset="0"/>
            </a:rPr>
            <a:t>Academia de Investiții;</a:t>
          </a:r>
          <a:endParaRPr lang="en-US" sz="1600" kern="1200" dirty="0">
            <a:effectLst/>
            <a:latin typeface="Times New Roman" panose="02020603050405020304" pitchFamily="18"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b="1" kern="1200" dirty="0">
              <a:effectLst/>
              <a:latin typeface="Times New Roman" panose="02020603050405020304" pitchFamily="18" charset="0"/>
              <a:ea typeface="Times New Roman" panose="02020603050405020304" pitchFamily="18" charset="0"/>
            </a:rPr>
            <a:t>6</a:t>
          </a:r>
          <a:r>
            <a:rPr lang="en-US" sz="1600" b="1" kern="1200" dirty="0">
              <a:effectLst/>
              <a:latin typeface="Times New Roman" panose="02020603050405020304" pitchFamily="18" charset="0"/>
              <a:ea typeface="Times New Roman" panose="02020603050405020304" pitchFamily="18" charset="0"/>
            </a:rPr>
            <a:t> </a:t>
          </a:r>
          <a:r>
            <a:rPr lang="en-US" sz="1600" b="1" kern="1200" dirty="0" err="1">
              <a:effectLst/>
              <a:latin typeface="Times New Roman" panose="02020603050405020304" pitchFamily="18" charset="0"/>
              <a:ea typeface="Times New Roman" panose="02020603050405020304" pitchFamily="18" charset="0"/>
            </a:rPr>
            <a:t>sesiuni</a:t>
          </a:r>
          <a:r>
            <a:rPr lang="en-US" sz="1600" b="1" kern="1200" dirty="0">
              <a:effectLst/>
              <a:latin typeface="Times New Roman" panose="02020603050405020304" pitchFamily="18" charset="0"/>
              <a:ea typeface="Times New Roman" panose="02020603050405020304" pitchFamily="18" charset="0"/>
            </a:rPr>
            <a:t> de </a:t>
          </a:r>
          <a:r>
            <a:rPr lang="en-US" sz="1600" kern="1200" dirty="0" err="1">
              <a:effectLst/>
              <a:latin typeface="Times New Roman" panose="02020603050405020304" pitchFamily="18" charset="0"/>
              <a:ea typeface="Times New Roman" panose="02020603050405020304" pitchFamily="18" charset="0"/>
            </a:rPr>
            <a:t>Comunicări</a:t>
          </a:r>
          <a:r>
            <a:rPr lang="en-US" sz="1600" kern="1200" dirty="0">
              <a:effectLst/>
              <a:latin typeface="Times New Roman" panose="02020603050405020304" pitchFamily="18" charset="0"/>
              <a:ea typeface="Times New Roman" panose="02020603050405020304" pitchFamily="18" charset="0"/>
            </a:rPr>
            <a:t> </a:t>
          </a:r>
          <a:r>
            <a:rPr lang="en-US" sz="1600" kern="1200" dirty="0" err="1">
              <a:effectLst/>
              <a:latin typeface="Times New Roman" panose="02020603050405020304" pitchFamily="18" charset="0"/>
              <a:ea typeface="Times New Roman" panose="02020603050405020304" pitchFamily="18" charset="0"/>
            </a:rPr>
            <a:t>ştiinţifice</a:t>
          </a:r>
          <a:r>
            <a:rPr lang="en-US" sz="1600" kern="1200" dirty="0">
              <a:effectLst/>
              <a:latin typeface="Times New Roman" panose="02020603050405020304" pitchFamily="18" charset="0"/>
              <a:ea typeface="Times New Roman" panose="02020603050405020304" pitchFamily="18" charset="0"/>
            </a:rPr>
            <a:t> a </a:t>
          </a:r>
          <a:r>
            <a:rPr lang="en-US" sz="1600" kern="1200" dirty="0" err="1">
              <a:effectLst/>
              <a:latin typeface="Times New Roman" panose="02020603050405020304" pitchFamily="18" charset="0"/>
              <a:ea typeface="Times New Roman" panose="02020603050405020304" pitchFamily="18" charset="0"/>
            </a:rPr>
            <a:t>studenţilor</a:t>
          </a:r>
          <a:r>
            <a:rPr lang="en-US" sz="1600" kern="1200" dirty="0">
              <a:effectLst/>
              <a:latin typeface="Times New Roman" panose="02020603050405020304" pitchFamily="18" charset="0"/>
              <a:ea typeface="Times New Roman" panose="02020603050405020304" pitchFamily="18" charset="0"/>
            </a:rPr>
            <a:t>; </a:t>
          </a:r>
          <a:endParaRPr lang="ro-RO" sz="1600" kern="1200" dirty="0">
            <a:effectLst/>
            <a:latin typeface="Times New Roman" panose="02020603050405020304" pitchFamily="18" charset="0"/>
            <a:ea typeface="Times New Roman" panose="02020603050405020304" pitchFamily="18" charset="0"/>
          </a:endParaRPr>
        </a:p>
      </dsp:txBody>
      <dsp:txXfrm>
        <a:off x="7244481" y="6168"/>
        <a:ext cx="2825865" cy="2214195"/>
      </dsp:txXfrm>
    </dsp:sp>
    <dsp:sp modelId="{4DE8D4D1-ED95-43D7-B0FC-69EC5E30762D}">
      <dsp:nvSpPr>
        <dsp:cNvPr id="0" name=""/>
        <dsp:cNvSpPr/>
      </dsp:nvSpPr>
      <dsp:spPr>
        <a:xfrm>
          <a:off x="3116918" y="3672352"/>
          <a:ext cx="619348" cy="91440"/>
        </a:xfrm>
        <a:custGeom>
          <a:avLst/>
          <a:gdLst/>
          <a:ahLst/>
          <a:cxnLst/>
          <a:rect l="0" t="0" r="0" b="0"/>
          <a:pathLst>
            <a:path>
              <a:moveTo>
                <a:pt x="0" y="45720"/>
              </a:moveTo>
              <a:lnTo>
                <a:pt x="61934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o-RO" sz="2000" kern="1200"/>
        </a:p>
      </dsp:txBody>
      <dsp:txXfrm>
        <a:off x="3410344" y="3714819"/>
        <a:ext cx="32497" cy="6505"/>
      </dsp:txXfrm>
    </dsp:sp>
    <dsp:sp modelId="{08F1E73E-53C7-4DDF-9CF1-37FE064C8189}">
      <dsp:nvSpPr>
        <dsp:cNvPr id="0" name=""/>
        <dsp:cNvSpPr/>
      </dsp:nvSpPr>
      <dsp:spPr>
        <a:xfrm>
          <a:off x="292853" y="2870312"/>
          <a:ext cx="2825865" cy="1695519"/>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b="1" kern="1200" dirty="0">
              <a:effectLst/>
              <a:latin typeface="Times New Roman" panose="02020603050405020304" pitchFamily="18" charset="0"/>
              <a:ea typeface="Times New Roman" panose="02020603050405020304" pitchFamily="18" charset="0"/>
            </a:rPr>
            <a:t>Acreditare program de </a:t>
          </a:r>
          <a:r>
            <a:rPr lang="en-US" sz="2000" b="1" kern="1200" dirty="0">
              <a:effectLst/>
              <a:latin typeface="Times New Roman" panose="02020603050405020304" pitchFamily="18" charset="0"/>
              <a:ea typeface="Times New Roman" panose="02020603050405020304" pitchFamily="18" charset="0"/>
            </a:rPr>
            <a:t>FPC </a:t>
          </a:r>
          <a:r>
            <a:rPr lang="ro-RO" sz="2000" kern="1200" dirty="0">
              <a:effectLst/>
              <a:latin typeface="Times New Roman" panose="02020603050405020304" pitchFamily="18" charset="0"/>
              <a:ea typeface="Times New Roman" panose="02020603050405020304" pitchFamily="18" charset="0"/>
            </a:rPr>
            <a:t>a cadrelor didactice din ciclul primar </a:t>
          </a:r>
          <a:endParaRPr lang="en-US" sz="2000" kern="1200" dirty="0">
            <a:effectLst/>
            <a:latin typeface="Times New Roman" panose="02020603050405020304" pitchFamily="18" charset="0"/>
            <a:ea typeface="Times New Roman" panose="02020603050405020304" pitchFamily="18" charset="0"/>
          </a:endParaRPr>
        </a:p>
      </dsp:txBody>
      <dsp:txXfrm>
        <a:off x="292853" y="2870312"/>
        <a:ext cx="2825865" cy="1695519"/>
      </dsp:txXfrm>
    </dsp:sp>
    <dsp:sp modelId="{D9E22CE7-607D-49E0-B22E-EEBCA154F516}">
      <dsp:nvSpPr>
        <dsp:cNvPr id="0" name=""/>
        <dsp:cNvSpPr/>
      </dsp:nvSpPr>
      <dsp:spPr>
        <a:xfrm>
          <a:off x="6592732" y="3672352"/>
          <a:ext cx="619348" cy="91440"/>
        </a:xfrm>
        <a:custGeom>
          <a:avLst/>
          <a:gdLst/>
          <a:ahLst/>
          <a:cxnLst/>
          <a:rect l="0" t="0" r="0" b="0"/>
          <a:pathLst>
            <a:path>
              <a:moveTo>
                <a:pt x="0" y="45720"/>
              </a:moveTo>
              <a:lnTo>
                <a:pt x="61934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o-RO" sz="2000" kern="1200"/>
        </a:p>
      </dsp:txBody>
      <dsp:txXfrm>
        <a:off x="6886158" y="3714819"/>
        <a:ext cx="32497" cy="6505"/>
      </dsp:txXfrm>
    </dsp:sp>
    <dsp:sp modelId="{7F24C123-1305-4342-9D10-1B6D3CBC804E}">
      <dsp:nvSpPr>
        <dsp:cNvPr id="0" name=""/>
        <dsp:cNvSpPr/>
      </dsp:nvSpPr>
      <dsp:spPr>
        <a:xfrm>
          <a:off x="3768667" y="2870312"/>
          <a:ext cx="2825865" cy="1695519"/>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kern="1200" dirty="0">
              <a:effectLst/>
              <a:latin typeface="Times New Roman" panose="02020603050405020304" pitchFamily="18" charset="0"/>
              <a:ea typeface="Times New Roman" panose="02020603050405020304" pitchFamily="18" charset="0"/>
            </a:rPr>
            <a:t>Obținerea calității de membru al Asociației Facultăților de Economie din România (AFER)</a:t>
          </a:r>
        </a:p>
      </dsp:txBody>
      <dsp:txXfrm>
        <a:off x="3768667" y="2870312"/>
        <a:ext cx="2825865" cy="1695519"/>
      </dsp:txXfrm>
    </dsp:sp>
    <dsp:sp modelId="{A50F722F-F0F3-4FB1-ADE9-C49E3A62628D}">
      <dsp:nvSpPr>
        <dsp:cNvPr id="0" name=""/>
        <dsp:cNvSpPr/>
      </dsp:nvSpPr>
      <dsp:spPr>
        <a:xfrm>
          <a:off x="7244481" y="2870312"/>
          <a:ext cx="2825865" cy="1695519"/>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kern="1200" dirty="0">
              <a:effectLst/>
              <a:latin typeface="Times New Roman" panose="02020603050405020304" pitchFamily="18" charset="0"/>
              <a:ea typeface="Times New Roman" panose="02020603050405020304" pitchFamily="18" charset="0"/>
            </a:rPr>
            <a:t>Dezvoltarea </a:t>
          </a:r>
          <a:r>
            <a:rPr lang="ro-RO" sz="2000" kern="1200" dirty="0" err="1">
              <a:effectLst/>
              <a:latin typeface="Times New Roman" panose="02020603050405020304" pitchFamily="18" charset="0"/>
              <a:ea typeface="Times New Roman" panose="02020603050405020304" pitchFamily="18" charset="0"/>
            </a:rPr>
            <a:t>şi</a:t>
          </a:r>
          <a:r>
            <a:rPr lang="ro-RO" sz="2000" kern="1200" dirty="0">
              <a:effectLst/>
              <a:latin typeface="Times New Roman" panose="02020603050405020304" pitchFamily="18" charset="0"/>
              <a:ea typeface="Times New Roman" panose="02020603050405020304" pitchFamily="18" charset="0"/>
            </a:rPr>
            <a:t> publicarea a 5 materiale de specialitate în domeniul </a:t>
          </a:r>
          <a:r>
            <a:rPr lang="ro-RO" sz="2000" kern="1200" dirty="0" err="1">
              <a:effectLst/>
              <a:latin typeface="Times New Roman" panose="02020603050405020304" pitchFamily="18" charset="0"/>
              <a:ea typeface="Times New Roman" panose="02020603050405020304" pitchFamily="18" charset="0"/>
            </a:rPr>
            <a:t>pieţelor</a:t>
          </a:r>
          <a:r>
            <a:rPr lang="ro-RO" sz="2000" kern="1200" dirty="0">
              <a:effectLst/>
              <a:latin typeface="Times New Roman" panose="02020603050405020304" pitchFamily="18" charset="0"/>
              <a:ea typeface="Times New Roman" panose="02020603050405020304" pitchFamily="18" charset="0"/>
            </a:rPr>
            <a:t> financiare;</a:t>
          </a:r>
          <a:endParaRPr lang="ro-RO" sz="2000" kern="1200" dirty="0"/>
        </a:p>
      </dsp:txBody>
      <dsp:txXfrm>
        <a:off x="7244481" y="2870312"/>
        <a:ext cx="2825865" cy="1695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8CF8-B679-4EAA-88F2-68B9BE82E115}">
      <dsp:nvSpPr>
        <dsp:cNvPr id="0" name=""/>
        <dsp:cNvSpPr/>
      </dsp:nvSpPr>
      <dsp:spPr>
        <a:xfrm>
          <a:off x="4193" y="772507"/>
          <a:ext cx="2522487" cy="302698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err="1"/>
            <a:t>Elevi</a:t>
          </a:r>
          <a:endParaRPr lang="ro-RO" sz="2900" kern="1200" dirty="0"/>
        </a:p>
      </dsp:txBody>
      <dsp:txXfrm rot="16200000">
        <a:off x="-984621" y="1761322"/>
        <a:ext cx="2482128" cy="504497"/>
      </dsp:txXfrm>
    </dsp:sp>
    <dsp:sp modelId="{AFD5200B-2846-40B5-B93E-48F01BD1C8D2}">
      <dsp:nvSpPr>
        <dsp:cNvPr id="0" name=""/>
        <dsp:cNvSpPr/>
      </dsp:nvSpPr>
      <dsp:spPr>
        <a:xfrm>
          <a:off x="508691" y="772507"/>
          <a:ext cx="1879253" cy="302698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dirty="0"/>
            <a:t>Start2Learn</a:t>
          </a:r>
          <a:endParaRPr lang="ro-RO" sz="2200" kern="1200" dirty="0"/>
        </a:p>
      </dsp:txBody>
      <dsp:txXfrm>
        <a:off x="508691" y="772507"/>
        <a:ext cx="1879253" cy="3026985"/>
      </dsp:txXfrm>
    </dsp:sp>
    <dsp:sp modelId="{915310DB-23AD-413A-8DA6-7C1BE83646D2}">
      <dsp:nvSpPr>
        <dsp:cNvPr id="0" name=""/>
        <dsp:cNvSpPr/>
      </dsp:nvSpPr>
      <dsp:spPr>
        <a:xfrm>
          <a:off x="2614968" y="772507"/>
          <a:ext cx="2522487" cy="302698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err="1"/>
            <a:t>Studenti</a:t>
          </a:r>
          <a:r>
            <a:rPr lang="en-US" sz="2900" kern="1200" dirty="0"/>
            <a:t> </a:t>
          </a:r>
          <a:endParaRPr lang="ro-RO" sz="2900" kern="1200" dirty="0"/>
        </a:p>
      </dsp:txBody>
      <dsp:txXfrm rot="16200000">
        <a:off x="1626153" y="1761322"/>
        <a:ext cx="2482128" cy="504497"/>
      </dsp:txXfrm>
    </dsp:sp>
    <dsp:sp modelId="{D04A9868-B4EE-4907-A388-D89569FD1253}">
      <dsp:nvSpPr>
        <dsp:cNvPr id="0" name=""/>
        <dsp:cNvSpPr/>
      </dsp:nvSpPr>
      <dsp:spPr>
        <a:xfrm rot="5400000">
          <a:off x="2405199" y="3177768"/>
          <a:ext cx="444762" cy="3783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A73EE-202E-4664-AAFA-78224405B270}">
      <dsp:nvSpPr>
        <dsp:cNvPr id="0" name=""/>
        <dsp:cNvSpPr/>
      </dsp:nvSpPr>
      <dsp:spPr>
        <a:xfrm>
          <a:off x="3119466" y="772507"/>
          <a:ext cx="1879253" cy="302698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dirty="0" err="1"/>
            <a:t>Seminare</a:t>
          </a:r>
          <a:r>
            <a:rPr lang="en-US" sz="2200" kern="1200" dirty="0"/>
            <a:t>  </a:t>
          </a:r>
          <a:r>
            <a:rPr lang="en-US" sz="2200" kern="1200" dirty="0" err="1"/>
            <a:t>SmartFin@ISF</a:t>
          </a:r>
          <a:endParaRPr lang="en-US" sz="2200" kern="1200" dirty="0"/>
        </a:p>
        <a:p>
          <a:pPr marL="0" lvl="0" indent="0" algn="l" defTabSz="977900">
            <a:lnSpc>
              <a:spcPct val="90000"/>
            </a:lnSpc>
            <a:spcBef>
              <a:spcPct val="0"/>
            </a:spcBef>
            <a:spcAft>
              <a:spcPct val="35000"/>
            </a:spcAft>
            <a:buNone/>
          </a:pPr>
          <a:r>
            <a:rPr lang="en-US" sz="2200" kern="1200" dirty="0"/>
            <a:t>Academia de </a:t>
          </a:r>
          <a:r>
            <a:rPr lang="en-US" sz="2200" kern="1200" dirty="0" err="1"/>
            <a:t>Asigur</a:t>
          </a:r>
          <a:r>
            <a:rPr lang="ro-RO" sz="2200" kern="1200" dirty="0"/>
            <a:t>a</a:t>
          </a:r>
          <a:r>
            <a:rPr lang="en-US" sz="2200" kern="1200" dirty="0" err="1"/>
            <a:t>ri</a:t>
          </a:r>
          <a:endParaRPr lang="en-US" sz="2200" kern="1200" dirty="0"/>
        </a:p>
        <a:p>
          <a:pPr marL="0" lvl="0" indent="0" algn="l" defTabSz="977900">
            <a:lnSpc>
              <a:spcPct val="90000"/>
            </a:lnSpc>
            <a:spcBef>
              <a:spcPct val="0"/>
            </a:spcBef>
            <a:spcAft>
              <a:spcPct val="35000"/>
            </a:spcAft>
            <a:buNone/>
          </a:pPr>
          <a:r>
            <a:rPr lang="en-US" sz="2200" kern="1200" dirty="0"/>
            <a:t>Academia de </a:t>
          </a:r>
          <a:r>
            <a:rPr lang="en-US" sz="2200" kern="1200" dirty="0" err="1"/>
            <a:t>Investi</a:t>
          </a:r>
          <a:r>
            <a:rPr lang="ro-RO" sz="2200" kern="1200" dirty="0"/>
            <a:t>t</a:t>
          </a:r>
          <a:r>
            <a:rPr lang="en-US" sz="2200" kern="1200" dirty="0"/>
            <a:t>ii</a:t>
          </a:r>
        </a:p>
        <a:p>
          <a:pPr marL="0" lvl="0" indent="0" algn="l" defTabSz="977900">
            <a:lnSpc>
              <a:spcPct val="90000"/>
            </a:lnSpc>
            <a:spcBef>
              <a:spcPct val="0"/>
            </a:spcBef>
            <a:spcAft>
              <a:spcPct val="35000"/>
            </a:spcAft>
            <a:buNone/>
          </a:pPr>
          <a:r>
            <a:rPr lang="en-US" sz="2200" kern="1200" dirty="0" err="1"/>
            <a:t>Premii</a:t>
          </a:r>
          <a:r>
            <a:rPr lang="en-US" sz="2200" kern="1200" dirty="0"/>
            <a:t> la </a:t>
          </a:r>
          <a:r>
            <a:rPr lang="en-US" sz="2200" kern="1200" dirty="0" err="1"/>
            <a:t>Comunicari</a:t>
          </a:r>
          <a:r>
            <a:rPr lang="en-US" sz="2200" kern="1200" dirty="0"/>
            <a:t> </a:t>
          </a:r>
          <a:r>
            <a:rPr lang="en-US" sz="2200" kern="1200" dirty="0" err="1"/>
            <a:t>stiintifice</a:t>
          </a:r>
          <a:endParaRPr lang="ro-RO" sz="2200" kern="1200" dirty="0"/>
        </a:p>
      </dsp:txBody>
      <dsp:txXfrm>
        <a:off x="3119466" y="772507"/>
        <a:ext cx="1879253" cy="3026985"/>
      </dsp:txXfrm>
    </dsp:sp>
    <dsp:sp modelId="{DC1323DF-FCAB-4F33-8C34-2F85E7D60C5F}">
      <dsp:nvSpPr>
        <dsp:cNvPr id="0" name=""/>
        <dsp:cNvSpPr/>
      </dsp:nvSpPr>
      <dsp:spPr>
        <a:xfrm>
          <a:off x="5225743" y="772507"/>
          <a:ext cx="2522487" cy="302698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Cadre </a:t>
          </a:r>
          <a:r>
            <a:rPr lang="en-US" sz="2900" kern="1200" dirty="0" err="1"/>
            <a:t>didactice</a:t>
          </a:r>
          <a:endParaRPr lang="ro-RO" sz="2900" kern="1200" dirty="0"/>
        </a:p>
      </dsp:txBody>
      <dsp:txXfrm rot="16200000">
        <a:off x="4236928" y="1761322"/>
        <a:ext cx="2482128" cy="504497"/>
      </dsp:txXfrm>
    </dsp:sp>
    <dsp:sp modelId="{FB65A27D-2649-4A56-9DD9-A2F27FF563E8}">
      <dsp:nvSpPr>
        <dsp:cNvPr id="0" name=""/>
        <dsp:cNvSpPr/>
      </dsp:nvSpPr>
      <dsp:spPr>
        <a:xfrm rot="5400000">
          <a:off x="5015974" y="3177768"/>
          <a:ext cx="444762" cy="3783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8C4F5-B916-4345-A231-84E98E5F3928}">
      <dsp:nvSpPr>
        <dsp:cNvPr id="0" name=""/>
        <dsp:cNvSpPr/>
      </dsp:nvSpPr>
      <dsp:spPr>
        <a:xfrm>
          <a:off x="5730241" y="772507"/>
          <a:ext cx="1879253" cy="302698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dirty="0" err="1"/>
            <a:t>StartFIN</a:t>
          </a:r>
          <a:r>
            <a:rPr lang="en-US" sz="2200" kern="1200" dirty="0"/>
            <a:t> – </a:t>
          </a:r>
          <a:r>
            <a:rPr lang="en-US" sz="2200" kern="1200" dirty="0" err="1"/>
            <a:t>invatatori</a:t>
          </a:r>
          <a:endParaRPr lang="en-US" sz="2200" kern="1200" dirty="0"/>
        </a:p>
        <a:p>
          <a:pPr marL="0" lvl="0" indent="0" algn="l" defTabSz="977900">
            <a:lnSpc>
              <a:spcPct val="90000"/>
            </a:lnSpc>
            <a:spcBef>
              <a:spcPct val="0"/>
            </a:spcBef>
            <a:spcAft>
              <a:spcPct val="35000"/>
            </a:spcAft>
            <a:buNone/>
          </a:pPr>
          <a:r>
            <a:rPr lang="en-US" sz="2200" kern="1200" dirty="0" err="1"/>
            <a:t>FinTTT</a:t>
          </a:r>
          <a:r>
            <a:rPr lang="en-US" sz="2200" kern="1200" dirty="0"/>
            <a:t> – </a:t>
          </a:r>
          <a:r>
            <a:rPr lang="en-US" sz="2200" kern="1200" dirty="0" err="1"/>
            <a:t>profesori</a:t>
          </a:r>
          <a:r>
            <a:rPr lang="en-US" sz="2200" kern="1200" dirty="0"/>
            <a:t> </a:t>
          </a:r>
          <a:r>
            <a:rPr lang="en-US" sz="2200" kern="1200" dirty="0" err="1"/>
            <a:t>gimnaziu</a:t>
          </a:r>
          <a:endParaRPr lang="en-US" sz="2200" kern="1200" dirty="0"/>
        </a:p>
        <a:p>
          <a:pPr marL="0" lvl="0" indent="0" algn="l" defTabSz="977900">
            <a:lnSpc>
              <a:spcPct val="90000"/>
            </a:lnSpc>
            <a:spcBef>
              <a:spcPct val="0"/>
            </a:spcBef>
            <a:spcAft>
              <a:spcPct val="35000"/>
            </a:spcAft>
            <a:buNone/>
          </a:pPr>
          <a:r>
            <a:rPr lang="en-US" sz="2200" kern="1200" dirty="0" err="1"/>
            <a:t>Biblioteca</a:t>
          </a:r>
          <a:r>
            <a:rPr lang="en-US" sz="2200" kern="1200" dirty="0"/>
            <a:t> </a:t>
          </a:r>
          <a:r>
            <a:rPr lang="en-US" sz="2200" kern="1200" dirty="0" err="1"/>
            <a:t>planuri</a:t>
          </a:r>
          <a:r>
            <a:rPr lang="en-US" sz="2200" kern="1200" dirty="0"/>
            <a:t> de </a:t>
          </a:r>
          <a:r>
            <a:rPr lang="en-US" sz="2200" kern="1200" dirty="0" err="1"/>
            <a:t>lectii</a:t>
          </a:r>
          <a:endParaRPr lang="ro-RO" sz="2200" kern="1200" dirty="0"/>
        </a:p>
      </dsp:txBody>
      <dsp:txXfrm>
        <a:off x="5730241" y="772507"/>
        <a:ext cx="1879253" cy="3026985"/>
      </dsp:txXfrm>
    </dsp:sp>
    <dsp:sp modelId="{C73A41F5-BA78-4858-9BC3-197BDC62FB75}">
      <dsp:nvSpPr>
        <dsp:cNvPr id="0" name=""/>
        <dsp:cNvSpPr/>
      </dsp:nvSpPr>
      <dsp:spPr>
        <a:xfrm>
          <a:off x="7836518" y="772507"/>
          <a:ext cx="2522487" cy="302698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err="1"/>
            <a:t>Generale</a:t>
          </a:r>
          <a:endParaRPr lang="ro-RO" sz="2900" kern="1200" dirty="0"/>
        </a:p>
      </dsp:txBody>
      <dsp:txXfrm rot="16200000">
        <a:off x="6847703" y="1761322"/>
        <a:ext cx="2482128" cy="504497"/>
      </dsp:txXfrm>
    </dsp:sp>
    <dsp:sp modelId="{A74671FC-5C2F-4F6D-A2EA-A6430451EF6B}">
      <dsp:nvSpPr>
        <dsp:cNvPr id="0" name=""/>
        <dsp:cNvSpPr/>
      </dsp:nvSpPr>
      <dsp:spPr>
        <a:xfrm rot="5400000">
          <a:off x="7626749" y="3177768"/>
          <a:ext cx="444762" cy="37837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7772B-0186-433E-A928-D0CB03D8C1E1}">
      <dsp:nvSpPr>
        <dsp:cNvPr id="0" name=""/>
        <dsp:cNvSpPr/>
      </dsp:nvSpPr>
      <dsp:spPr>
        <a:xfrm>
          <a:off x="8341016" y="772507"/>
          <a:ext cx="1879253" cy="302698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dirty="0"/>
            <a:t>IMM Hub</a:t>
          </a:r>
          <a:endParaRPr lang="ro-RO" sz="2200" kern="1200" dirty="0"/>
        </a:p>
      </dsp:txBody>
      <dsp:txXfrm>
        <a:off x="8341016" y="772507"/>
        <a:ext cx="1879253" cy="30269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91ED58-5692-8C55-9A60-F159B0A396A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BA395987-9747-6D4B-AE28-F24F974F71E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627CBE6-8A46-4AA5-A69E-8CD29AB457D8}" type="datetimeFigureOut">
              <a:rPr lang="ro-RO" smtClean="0"/>
              <a:t>29.02.2024</a:t>
            </a:fld>
            <a:endParaRPr lang="ro-RO"/>
          </a:p>
        </p:txBody>
      </p:sp>
      <p:sp>
        <p:nvSpPr>
          <p:cNvPr id="4" name="Footer Placeholder 3">
            <a:extLst>
              <a:ext uri="{FF2B5EF4-FFF2-40B4-BE49-F238E27FC236}">
                <a16:creationId xmlns:a16="http://schemas.microsoft.com/office/drawing/2014/main" id="{38A9AF8A-AFAA-7B5B-9C98-F9C724AAD1E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3866D109-14D1-4FB2-AD45-AF6E96437EB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F189FAA-0580-49F1-B3CA-D6A36B177D1B}" type="slidenum">
              <a:rPr lang="ro-RO" smtClean="0"/>
              <a:t>‹#›</a:t>
            </a:fld>
            <a:endParaRPr lang="ro-RO"/>
          </a:p>
        </p:txBody>
      </p:sp>
    </p:spTree>
    <p:extLst>
      <p:ext uri="{BB962C8B-B14F-4D97-AF65-F5344CB8AC3E}">
        <p14:creationId xmlns:p14="http://schemas.microsoft.com/office/powerpoint/2010/main" val="9402199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3">
        <a:schemeClr val="bg1"/>
      </p:bgRef>
    </p:bg>
    <p:spTree>
      <p:nvGrpSpPr>
        <p:cNvPr id="1" name=""/>
        <p:cNvGrpSpPr/>
        <p:nvPr/>
      </p:nvGrpSpPr>
      <p:grpSpPr>
        <a:xfrm>
          <a:off x="0" y="0"/>
          <a:ext cx="0" cy="0"/>
          <a:chOff x="0" y="0"/>
          <a:chExt cx="0" cy="0"/>
        </a:xfrm>
      </p:grpSpPr>
      <p:sp>
        <p:nvSpPr>
          <p:cNvPr id="12" name="Dreptunghi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Dreptunghi rotunjit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u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Clic pentru a edita stilul de subtitlu</a:t>
            </a:r>
            <a:endParaRPr kumimoji="0" lang="en-US"/>
          </a:p>
        </p:txBody>
      </p:sp>
      <p:sp>
        <p:nvSpPr>
          <p:cNvPr id="28" name="Substituent dată 27"/>
          <p:cNvSpPr>
            <a:spLocks noGrp="1"/>
          </p:cNvSpPr>
          <p:nvPr>
            <p:ph type="dt" sz="half" idx="10"/>
          </p:nvPr>
        </p:nvSpPr>
        <p:spPr/>
        <p:txBody>
          <a:bodyPr/>
          <a:lstStyle/>
          <a:p>
            <a:fld id="{B83A65E7-AB3D-4C86-B83E-586C96BF3DC1}" type="datetimeFigureOut">
              <a:rPr lang="ro-RO" smtClean="0"/>
              <a:t>29.02.2024</a:t>
            </a:fld>
            <a:endParaRPr lang="ro-RO"/>
          </a:p>
        </p:txBody>
      </p:sp>
      <p:sp>
        <p:nvSpPr>
          <p:cNvPr id="17" name="Substituent subsol 16"/>
          <p:cNvSpPr>
            <a:spLocks noGrp="1"/>
          </p:cNvSpPr>
          <p:nvPr>
            <p:ph type="ftr" sz="quarter" idx="11"/>
          </p:nvPr>
        </p:nvSpPr>
        <p:spPr/>
        <p:txBody>
          <a:bodyPr/>
          <a:lstStyle/>
          <a:p>
            <a:endParaRPr lang="ro-RO"/>
          </a:p>
        </p:txBody>
      </p:sp>
      <p:sp>
        <p:nvSpPr>
          <p:cNvPr id="29" name="Substituent număr diapozitiv 28"/>
          <p:cNvSpPr>
            <a:spLocks noGrp="1"/>
          </p:cNvSpPr>
          <p:nvPr>
            <p:ph type="sldNum" sz="quarter" idx="12"/>
          </p:nvPr>
        </p:nvSpPr>
        <p:spPr/>
        <p:txBody>
          <a:bodyPr lIns="0" tIns="0" rIns="0" bIns="0">
            <a:noAutofit/>
          </a:bodyPr>
          <a:lstStyle>
            <a:lvl1pPr>
              <a:defRPr sz="1400">
                <a:solidFill>
                  <a:srgbClr val="FFFFFF"/>
                </a:solidFill>
              </a:defRPr>
            </a:lvl1pPr>
          </a:lstStyle>
          <a:p>
            <a:fld id="{73457934-9B18-42E5-AFAF-CACC8339BA03}" type="slidenum">
              <a:rPr lang="ro-RO" smtClean="0"/>
              <a:t>‹#›</a:t>
            </a:fld>
            <a:endParaRPr lang="ro-RO"/>
          </a:p>
        </p:txBody>
      </p:sp>
      <p:sp>
        <p:nvSpPr>
          <p:cNvPr id="7" name="Dreptunghi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reptunghi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reptunghi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u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ro-RO"/>
              <a:t>Clic pentru editare stil titlu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Clic pentru editare stil titlu</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83A65E7-AB3D-4C86-B83E-586C96BF3DC1}" type="datetimeFigureOut">
              <a:rPr lang="ro-RO" smtClean="0"/>
              <a:t>29.02.2024</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73457934-9B18-42E5-AFAF-CACC8339BA03}"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839200" y="274642"/>
            <a:ext cx="2682240" cy="5851525"/>
          </a:xfrm>
        </p:spPr>
        <p:txBody>
          <a:bodyPr vert="eaVert"/>
          <a:lstStyle/>
          <a:p>
            <a:r>
              <a:rPr kumimoji="0" lang="ro-RO"/>
              <a:t>Clic pentru editare stil titlu</a:t>
            </a:r>
            <a:endParaRPr kumimoji="0" lang="en-US"/>
          </a:p>
        </p:txBody>
      </p:sp>
      <p:sp>
        <p:nvSpPr>
          <p:cNvPr id="3" name="Substituent text vertical 2"/>
          <p:cNvSpPr>
            <a:spLocks noGrp="1"/>
          </p:cNvSpPr>
          <p:nvPr>
            <p:ph type="body" orient="vert" idx="1"/>
          </p:nvPr>
        </p:nvSpPr>
        <p:spPr>
          <a:xfrm>
            <a:off x="1219200" y="274640"/>
            <a:ext cx="7416800" cy="5851525"/>
          </a:xfrm>
        </p:spPr>
        <p:txBody>
          <a:bodyPr vert="eaVert"/>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83A65E7-AB3D-4C86-B83E-586C96BF3DC1}" type="datetimeFigureOut">
              <a:rPr lang="ro-RO" smtClean="0"/>
              <a:t>29.02.2024</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73457934-9B18-42E5-AFAF-CACC8339BA03}"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Clic pentru editare stil titlu</a:t>
            </a:r>
            <a:endParaRPr kumimoji="0" lang="en-US"/>
          </a:p>
        </p:txBody>
      </p:sp>
      <p:sp>
        <p:nvSpPr>
          <p:cNvPr id="4" name="Substituent dată 3"/>
          <p:cNvSpPr>
            <a:spLocks noGrp="1"/>
          </p:cNvSpPr>
          <p:nvPr>
            <p:ph type="dt" sz="half" idx="10"/>
          </p:nvPr>
        </p:nvSpPr>
        <p:spPr/>
        <p:txBody>
          <a:bodyPr/>
          <a:lstStyle/>
          <a:p>
            <a:fld id="{B83A65E7-AB3D-4C86-B83E-586C96BF3DC1}" type="datetimeFigureOut">
              <a:rPr lang="ro-RO" smtClean="0"/>
              <a:t>29.02.2024</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73457934-9B18-42E5-AFAF-CACC8339BA03}" type="slidenum">
              <a:rPr lang="ro-RO" smtClean="0"/>
              <a:t>‹#›</a:t>
            </a:fld>
            <a:endParaRPr lang="ro-RO"/>
          </a:p>
        </p:txBody>
      </p:sp>
      <p:sp>
        <p:nvSpPr>
          <p:cNvPr id="8" name="Substituent conținut 7"/>
          <p:cNvSpPr>
            <a:spLocks noGrp="1"/>
          </p:cNvSpPr>
          <p:nvPr>
            <p:ph sz="quarter" idx="1"/>
          </p:nvPr>
        </p:nvSpPr>
        <p:spPr>
          <a:xfrm>
            <a:off x="1219200" y="1447800"/>
            <a:ext cx="10363200" cy="45720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3">
        <a:schemeClr val="bg1"/>
      </p:bgRef>
    </p:bg>
    <p:spTree>
      <p:nvGrpSpPr>
        <p:cNvPr id="1" name=""/>
        <p:cNvGrpSpPr/>
        <p:nvPr/>
      </p:nvGrpSpPr>
      <p:grpSpPr>
        <a:xfrm>
          <a:off x="0" y="0"/>
          <a:ext cx="0" cy="0"/>
          <a:chOff x="0" y="0"/>
          <a:chExt cx="0" cy="0"/>
        </a:xfrm>
      </p:grpSpPr>
      <p:sp>
        <p:nvSpPr>
          <p:cNvPr id="11" name="Dreptunghi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Dreptunghi rotunjit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u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ro-RO"/>
              <a:t>Clic pentru editare stil titlu</a:t>
            </a:r>
            <a:endParaRPr kumimoji="0" lang="en-US"/>
          </a:p>
        </p:txBody>
      </p:sp>
      <p:sp>
        <p:nvSpPr>
          <p:cNvPr id="3" name="Substituent text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Clic pentru editare stiluri text Coordonator</a:t>
            </a:r>
          </a:p>
        </p:txBody>
      </p:sp>
      <p:sp>
        <p:nvSpPr>
          <p:cNvPr id="4" name="Substituent dată 3"/>
          <p:cNvSpPr>
            <a:spLocks noGrp="1"/>
          </p:cNvSpPr>
          <p:nvPr>
            <p:ph type="dt" sz="half" idx="10"/>
          </p:nvPr>
        </p:nvSpPr>
        <p:spPr/>
        <p:txBody>
          <a:bodyPr/>
          <a:lstStyle/>
          <a:p>
            <a:fld id="{B83A65E7-AB3D-4C86-B83E-586C96BF3DC1}" type="datetimeFigureOut">
              <a:rPr lang="ro-RO" smtClean="0"/>
              <a:t>29.02.2024</a:t>
            </a:fld>
            <a:endParaRPr lang="ro-RO"/>
          </a:p>
        </p:txBody>
      </p:sp>
      <p:sp>
        <p:nvSpPr>
          <p:cNvPr id="5" name="Substituent subsol 4"/>
          <p:cNvSpPr>
            <a:spLocks noGrp="1"/>
          </p:cNvSpPr>
          <p:nvPr>
            <p:ph type="ftr" sz="quarter" idx="11"/>
          </p:nvPr>
        </p:nvSpPr>
        <p:spPr>
          <a:xfrm>
            <a:off x="1066800" y="6172200"/>
            <a:ext cx="5334000" cy="457200"/>
          </a:xfrm>
        </p:spPr>
        <p:txBody>
          <a:bodyPr/>
          <a:lstStyle/>
          <a:p>
            <a:endParaRPr lang="ro-RO"/>
          </a:p>
        </p:txBody>
      </p:sp>
      <p:sp>
        <p:nvSpPr>
          <p:cNvPr id="7" name="Dreptunghi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reptunghi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reptunghi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ubstituent număr diapozitiv 5"/>
          <p:cNvSpPr>
            <a:spLocks noGrp="1"/>
          </p:cNvSpPr>
          <p:nvPr>
            <p:ph type="sldNum" sz="quarter" idx="12"/>
          </p:nvPr>
        </p:nvSpPr>
        <p:spPr>
          <a:xfrm>
            <a:off x="195072" y="6208776"/>
            <a:ext cx="609600" cy="457200"/>
          </a:xfrm>
        </p:spPr>
        <p:txBody>
          <a:bodyPr/>
          <a:lstStyle/>
          <a:p>
            <a:fld id="{73457934-9B18-42E5-AFAF-CACC8339BA03}"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Clic pentru editare stil titlu</a:t>
            </a:r>
            <a:endParaRPr kumimoji="0" lang="en-US"/>
          </a:p>
        </p:txBody>
      </p:sp>
      <p:sp>
        <p:nvSpPr>
          <p:cNvPr id="5" name="Substituent dată 4"/>
          <p:cNvSpPr>
            <a:spLocks noGrp="1"/>
          </p:cNvSpPr>
          <p:nvPr>
            <p:ph type="dt" sz="half" idx="10"/>
          </p:nvPr>
        </p:nvSpPr>
        <p:spPr/>
        <p:txBody>
          <a:bodyPr/>
          <a:lstStyle/>
          <a:p>
            <a:fld id="{B83A65E7-AB3D-4C86-B83E-586C96BF3DC1}" type="datetimeFigureOut">
              <a:rPr lang="ro-RO" smtClean="0"/>
              <a:t>29.02.2024</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73457934-9B18-42E5-AFAF-CACC8339BA03}" type="slidenum">
              <a:rPr lang="ro-RO" smtClean="0"/>
              <a:t>‹#›</a:t>
            </a:fld>
            <a:endParaRPr lang="ro-RO"/>
          </a:p>
        </p:txBody>
      </p:sp>
      <p:sp>
        <p:nvSpPr>
          <p:cNvPr id="9" name="Substituent conținut 8"/>
          <p:cNvSpPr>
            <a:spLocks noGrp="1"/>
          </p:cNvSpPr>
          <p:nvPr>
            <p:ph sz="quarter" idx="1"/>
          </p:nvPr>
        </p:nvSpPr>
        <p:spPr>
          <a:xfrm>
            <a:off x="1219200" y="1447800"/>
            <a:ext cx="4998720" cy="45720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1" name="Substituent conținut 10"/>
          <p:cNvSpPr>
            <a:spLocks noGrp="1"/>
          </p:cNvSpPr>
          <p:nvPr>
            <p:ph sz="quarter" idx="2"/>
          </p:nvPr>
        </p:nvSpPr>
        <p:spPr>
          <a:xfrm>
            <a:off x="6578600" y="1447800"/>
            <a:ext cx="4998720" cy="45720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1219200" y="273050"/>
            <a:ext cx="10363200" cy="1143000"/>
          </a:xfrm>
        </p:spPr>
        <p:txBody>
          <a:bodyPr anchor="b" anchorCtr="0"/>
          <a:lstStyle>
            <a:lvl1pPr>
              <a:defRPr/>
            </a:lvl1pPr>
          </a:lstStyle>
          <a:p>
            <a:r>
              <a:rPr kumimoji="0" lang="ro-RO"/>
              <a:t>Clic pentru editare stil titlu</a:t>
            </a:r>
            <a:endParaRPr kumimoji="0" lang="en-US"/>
          </a:p>
        </p:txBody>
      </p:sp>
      <p:sp>
        <p:nvSpPr>
          <p:cNvPr id="3" name="Substituent text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Clic pentru editare stiluri text Coordonator</a:t>
            </a:r>
          </a:p>
        </p:txBody>
      </p:sp>
      <p:sp>
        <p:nvSpPr>
          <p:cNvPr id="4" name="Substituent text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Clic pentru editare stiluri text Coordonator</a:t>
            </a:r>
          </a:p>
        </p:txBody>
      </p:sp>
      <p:sp>
        <p:nvSpPr>
          <p:cNvPr id="7" name="Substituent dată 6"/>
          <p:cNvSpPr>
            <a:spLocks noGrp="1"/>
          </p:cNvSpPr>
          <p:nvPr>
            <p:ph type="dt" sz="half" idx="10"/>
          </p:nvPr>
        </p:nvSpPr>
        <p:spPr/>
        <p:txBody>
          <a:bodyPr/>
          <a:lstStyle/>
          <a:p>
            <a:fld id="{B83A65E7-AB3D-4C86-B83E-586C96BF3DC1}" type="datetimeFigureOut">
              <a:rPr lang="ro-RO" smtClean="0"/>
              <a:t>29.02.2024</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73457934-9B18-42E5-AFAF-CACC8339BA03}" type="slidenum">
              <a:rPr lang="ro-RO" smtClean="0"/>
              <a:t>‹#›</a:t>
            </a:fld>
            <a:endParaRPr lang="ro-RO"/>
          </a:p>
        </p:txBody>
      </p:sp>
      <p:sp>
        <p:nvSpPr>
          <p:cNvPr id="11" name="Substituent conținut 10"/>
          <p:cNvSpPr>
            <a:spLocks noGrp="1"/>
          </p:cNvSpPr>
          <p:nvPr>
            <p:ph sz="half" idx="2"/>
          </p:nvPr>
        </p:nvSpPr>
        <p:spPr>
          <a:xfrm>
            <a:off x="1219200" y="2247900"/>
            <a:ext cx="4978400" cy="38862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3" name="Substituent conținut 12"/>
          <p:cNvSpPr>
            <a:spLocks noGrp="1"/>
          </p:cNvSpPr>
          <p:nvPr>
            <p:ph sz="half" idx="4"/>
          </p:nvPr>
        </p:nvSpPr>
        <p:spPr>
          <a:xfrm>
            <a:off x="6604000" y="2247900"/>
            <a:ext cx="4978400" cy="38862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Clic pentru editare stil titlu</a:t>
            </a:r>
            <a:endParaRPr kumimoji="0" lang="en-US"/>
          </a:p>
        </p:txBody>
      </p:sp>
      <p:sp>
        <p:nvSpPr>
          <p:cNvPr id="3" name="Substituent dată 2"/>
          <p:cNvSpPr>
            <a:spLocks noGrp="1"/>
          </p:cNvSpPr>
          <p:nvPr>
            <p:ph type="dt" sz="half" idx="10"/>
          </p:nvPr>
        </p:nvSpPr>
        <p:spPr/>
        <p:txBody>
          <a:bodyPr/>
          <a:lstStyle/>
          <a:p>
            <a:fld id="{B83A65E7-AB3D-4C86-B83E-586C96BF3DC1}" type="datetimeFigureOut">
              <a:rPr lang="ro-RO" smtClean="0"/>
              <a:t>29.02.2024</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73457934-9B18-42E5-AFAF-CACC8339BA03}"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B83A65E7-AB3D-4C86-B83E-586C96BF3DC1}" type="datetimeFigureOut">
              <a:rPr lang="ro-RO" smtClean="0"/>
              <a:t>29.02.2024</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73457934-9B18-42E5-AFAF-CACC8339BA03}"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8" name="Dreptunghi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Dreptunghi rotunjit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u 1"/>
          <p:cNvSpPr>
            <a:spLocks noGrp="1"/>
          </p:cNvSpPr>
          <p:nvPr>
            <p:ph type="title"/>
          </p:nvPr>
        </p:nvSpPr>
        <p:spPr>
          <a:xfrm>
            <a:off x="1219200" y="273050"/>
            <a:ext cx="10363200" cy="1143000"/>
          </a:xfrm>
        </p:spPr>
        <p:txBody>
          <a:bodyPr anchor="b" anchorCtr="0"/>
          <a:lstStyle>
            <a:lvl1pPr algn="l">
              <a:buNone/>
              <a:defRPr sz="4000" b="0"/>
            </a:lvl1pPr>
          </a:lstStyle>
          <a:p>
            <a:r>
              <a:rPr kumimoji="0" lang="ro-RO"/>
              <a:t>Clic pentru editare stil titlu</a:t>
            </a:r>
            <a:endParaRPr kumimoji="0" lang="en-US"/>
          </a:p>
        </p:txBody>
      </p:sp>
      <p:sp>
        <p:nvSpPr>
          <p:cNvPr id="3" name="Substituent text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o-RO"/>
              <a:t>Clic pentru editare stiluri text Coordonator</a:t>
            </a:r>
          </a:p>
        </p:txBody>
      </p:sp>
      <p:sp>
        <p:nvSpPr>
          <p:cNvPr id="5" name="Substituent dată 4"/>
          <p:cNvSpPr>
            <a:spLocks noGrp="1"/>
          </p:cNvSpPr>
          <p:nvPr>
            <p:ph type="dt" sz="half" idx="10"/>
          </p:nvPr>
        </p:nvSpPr>
        <p:spPr/>
        <p:txBody>
          <a:bodyPr/>
          <a:lstStyle/>
          <a:p>
            <a:fld id="{B83A65E7-AB3D-4C86-B83E-586C96BF3DC1}" type="datetimeFigureOut">
              <a:rPr lang="ro-RO" smtClean="0"/>
              <a:t>29.02.2024</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73457934-9B18-42E5-AFAF-CACC8339BA03}" type="slidenum">
              <a:rPr lang="ro-RO" smtClean="0"/>
              <a:t>‹#›</a:t>
            </a:fld>
            <a:endParaRPr lang="ro-RO"/>
          </a:p>
        </p:txBody>
      </p:sp>
      <p:sp>
        <p:nvSpPr>
          <p:cNvPr id="11" name="Substituent conținut 10"/>
          <p:cNvSpPr>
            <a:spLocks noGrp="1"/>
          </p:cNvSpPr>
          <p:nvPr>
            <p:ph sz="quarter" idx="1"/>
          </p:nvPr>
        </p:nvSpPr>
        <p:spPr>
          <a:xfrm>
            <a:off x="3962400" y="1600200"/>
            <a:ext cx="7620000" cy="4495800"/>
          </a:xfrm>
        </p:spPr>
        <p:txBody>
          <a:bodyPr vert="horz"/>
          <a:lstStyle/>
          <a:p>
            <a:pPr lvl="0" eaLnBrk="1" latinLnBrk="0" hangingPunct="1"/>
            <a:r>
              <a:rPr lang="ro-RO"/>
              <a:t>Clic pentru editare stiluri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ro-RO"/>
              <a:t>Clic pentru editare stil titlu</a:t>
            </a:r>
            <a:endParaRPr kumimoji="0" lang="en-US"/>
          </a:p>
        </p:txBody>
      </p:sp>
      <p:sp>
        <p:nvSpPr>
          <p:cNvPr id="4" name="Substituent text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o-RO"/>
              <a:t>Clic pentru editare stiluri text Coordonator</a:t>
            </a:r>
          </a:p>
        </p:txBody>
      </p:sp>
      <p:sp>
        <p:nvSpPr>
          <p:cNvPr id="5" name="Substituent dată 4"/>
          <p:cNvSpPr>
            <a:spLocks noGrp="1"/>
          </p:cNvSpPr>
          <p:nvPr>
            <p:ph type="dt" sz="half" idx="10"/>
          </p:nvPr>
        </p:nvSpPr>
        <p:spPr/>
        <p:txBody>
          <a:bodyPr/>
          <a:lstStyle/>
          <a:p>
            <a:fld id="{B83A65E7-AB3D-4C86-B83E-586C96BF3DC1}" type="datetimeFigureOut">
              <a:rPr lang="ro-RO" smtClean="0"/>
              <a:t>29.02.2024</a:t>
            </a:fld>
            <a:endParaRPr lang="ro-RO"/>
          </a:p>
        </p:txBody>
      </p:sp>
      <p:sp>
        <p:nvSpPr>
          <p:cNvPr id="6" name="Substituent subsol 5"/>
          <p:cNvSpPr>
            <a:spLocks noGrp="1"/>
          </p:cNvSpPr>
          <p:nvPr>
            <p:ph type="ftr" sz="quarter" idx="11"/>
          </p:nvPr>
        </p:nvSpPr>
        <p:spPr>
          <a:xfrm>
            <a:off x="1219200" y="6172200"/>
            <a:ext cx="5181600" cy="457200"/>
          </a:xfrm>
        </p:spPr>
        <p:txBody>
          <a:bodyPr/>
          <a:lstStyle/>
          <a:p>
            <a:endParaRPr lang="ro-RO"/>
          </a:p>
        </p:txBody>
      </p:sp>
      <p:sp>
        <p:nvSpPr>
          <p:cNvPr id="7" name="Substituent număr diapozitiv 6"/>
          <p:cNvSpPr>
            <a:spLocks noGrp="1"/>
          </p:cNvSpPr>
          <p:nvPr>
            <p:ph type="sldNum" sz="quarter" idx="12"/>
          </p:nvPr>
        </p:nvSpPr>
        <p:spPr>
          <a:xfrm>
            <a:off x="195072" y="6208776"/>
            <a:ext cx="609600" cy="457200"/>
          </a:xfrm>
        </p:spPr>
        <p:txBody>
          <a:bodyPr/>
          <a:lstStyle/>
          <a:p>
            <a:fld id="{73457934-9B18-42E5-AFAF-CACC8339BA03}" type="slidenum">
              <a:rPr lang="ro-RO" smtClean="0"/>
              <a:t>‹#›</a:t>
            </a:fld>
            <a:endParaRPr lang="ro-RO"/>
          </a:p>
        </p:txBody>
      </p:sp>
      <p:sp>
        <p:nvSpPr>
          <p:cNvPr id="11" name="Dreptunghi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reptunghi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reptunghi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ubstituent imagine 2"/>
          <p:cNvSpPr>
            <a:spLocks noGrp="1"/>
          </p:cNvSpPr>
          <p:nvPr>
            <p:ph type="pic" idx="1"/>
          </p:nvPr>
        </p:nvSpPr>
        <p:spPr>
          <a:xfrm>
            <a:off x="91078"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o-RO"/>
              <a:t>Faceți clic pe pictogramă pentru a adăuga o imagine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reptunghi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Dreptunghi rotunjit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ubstituent titl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ro-RO"/>
              <a:t>Clic pentru editare stil titlu</a:t>
            </a:r>
            <a:endParaRPr kumimoji="0" lang="en-US"/>
          </a:p>
        </p:txBody>
      </p:sp>
      <p:sp>
        <p:nvSpPr>
          <p:cNvPr id="13" name="Substituent text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ro-RO"/>
              <a:t>Clic pentru editare stiluri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4" name="Substituent dată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83A65E7-AB3D-4C86-B83E-586C96BF3DC1}" type="datetimeFigureOut">
              <a:rPr lang="ro-RO" smtClean="0"/>
              <a:t>29.02.2024</a:t>
            </a:fld>
            <a:endParaRPr lang="ro-RO"/>
          </a:p>
        </p:txBody>
      </p:sp>
      <p:sp>
        <p:nvSpPr>
          <p:cNvPr id="3" name="Substituent subsol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ro-RO"/>
          </a:p>
        </p:txBody>
      </p:sp>
      <p:sp>
        <p:nvSpPr>
          <p:cNvPr id="23" name="Substituent număr diapozitiv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457934-9B18-42E5-AFAF-CACC8339BA03}" type="slidenum">
              <a:rPr lang="ro-RO" smtClean="0"/>
              <a:t>‹#›</a:t>
            </a:fld>
            <a:endParaRPr lang="ro-RO"/>
          </a:p>
        </p:txBody>
      </p:sp>
      <p:pic>
        <p:nvPicPr>
          <p:cNvPr id="10" name="Picture 8">
            <a:extLst>
              <a:ext uri="{FF2B5EF4-FFF2-40B4-BE49-F238E27FC236}">
                <a16:creationId xmlns:a16="http://schemas.microsoft.com/office/drawing/2014/main" id="{0FC5B26F-87D7-5AE7-80BE-DB50A5B370B8}"/>
              </a:ext>
            </a:extLst>
          </p:cNvPr>
          <p:cNvPicPr>
            <a:picLocks noChangeAspect="1"/>
          </p:cNvPicPr>
          <p:nvPr userDrawn="1"/>
        </p:nvPicPr>
        <p:blipFill>
          <a:blip r:embed="rId13"/>
          <a:stretch>
            <a:fillRect/>
          </a:stretch>
        </p:blipFill>
        <p:spPr>
          <a:xfrm>
            <a:off x="10905633" y="-3517"/>
            <a:ext cx="1286367" cy="8779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isf.ro/ro/Publicatii-Biblioteca-electronica-pentru-cadrele-didactice-FinTTT-StartFIN" TargetMode="External"/><Relationship Id="rId1" Type="http://schemas.openxmlformats.org/officeDocument/2006/relationships/slideLayout" Target="../slideLayouts/slideLayout2.xml"/><Relationship Id="rId4" Type="http://schemas.openxmlformats.org/officeDocument/2006/relationships/hyperlink" Target="https://www.flickr.com/photos/donshall/4906126150/" TargetMode="Externa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EE7E-3AE3-4881-86BC-7AC561BD9ECC}"/>
              </a:ext>
            </a:extLst>
          </p:cNvPr>
          <p:cNvSpPr txBox="1">
            <a:spLocks/>
          </p:cNvSpPr>
          <p:nvPr/>
        </p:nvSpPr>
        <p:spPr>
          <a:xfrm>
            <a:off x="0" y="1505931"/>
            <a:ext cx="12192000" cy="3216194"/>
          </a:xfrm>
          <a:prstGeom prst="rect">
            <a:avLst/>
          </a:prstGeom>
          <a:solidFill>
            <a:schemeClr val="accent2">
              <a:lumMod val="75000"/>
            </a:schemeClr>
          </a:solidFill>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ro-RO" sz="1600" b="1" dirty="0">
              <a:solidFill>
                <a:schemeClr val="bg1"/>
              </a:solidFill>
            </a:endParaRPr>
          </a:p>
          <a:p>
            <a:pPr algn="ctr"/>
            <a:r>
              <a:rPr lang="ro-RO" sz="5400" b="1">
                <a:solidFill>
                  <a:schemeClr val="bg1"/>
                </a:solidFill>
              </a:rPr>
              <a:t>INSTITUTUL </a:t>
            </a:r>
            <a:r>
              <a:rPr lang="ro-RO" sz="5400" b="1" dirty="0">
                <a:solidFill>
                  <a:schemeClr val="bg1"/>
                </a:solidFill>
              </a:rPr>
              <a:t>DE STUDII FINANCIARE</a:t>
            </a:r>
          </a:p>
        </p:txBody>
      </p:sp>
    </p:spTree>
    <p:extLst>
      <p:ext uri="{BB962C8B-B14F-4D97-AF65-F5344CB8AC3E}">
        <p14:creationId xmlns:p14="http://schemas.microsoft.com/office/powerpoint/2010/main" val="381843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02FE-58D9-BB04-353F-3114D06712B5}"/>
              </a:ext>
            </a:extLst>
          </p:cNvPr>
          <p:cNvSpPr>
            <a:spLocks noGrp="1"/>
          </p:cNvSpPr>
          <p:nvPr>
            <p:ph type="title"/>
          </p:nvPr>
        </p:nvSpPr>
        <p:spPr>
          <a:xfrm>
            <a:off x="1219200" y="274638"/>
            <a:ext cx="9685361" cy="1143000"/>
          </a:xfrm>
        </p:spPr>
        <p:txBody>
          <a:bodyPr>
            <a:normAutofit fontScale="90000"/>
          </a:bodyPr>
          <a:lstStyle/>
          <a:p>
            <a:r>
              <a:rPr lang="ro-RO" dirty="0"/>
              <a:t>2.1</a:t>
            </a:r>
            <a:r>
              <a:rPr lang="en-US" dirty="0"/>
              <a:t>.</a:t>
            </a:r>
            <a:r>
              <a:rPr lang="ru-RU" dirty="0"/>
              <a:t> Sesiuni de formare şi informare financiară</a:t>
            </a:r>
            <a:r>
              <a:rPr lang="en-US" dirty="0"/>
              <a:t> </a:t>
            </a:r>
            <a:r>
              <a:rPr lang="ro-RO" dirty="0"/>
              <a:t>pentru</a:t>
            </a:r>
            <a:r>
              <a:rPr lang="en-US" dirty="0"/>
              <a:t> </a:t>
            </a:r>
            <a:r>
              <a:rPr lang="en-US" dirty="0" err="1"/>
              <a:t>profesori</a:t>
            </a:r>
            <a:endParaRPr lang="ro-RO" dirty="0"/>
          </a:p>
        </p:txBody>
      </p:sp>
      <p:sp>
        <p:nvSpPr>
          <p:cNvPr id="3" name="Content Placeholder 2">
            <a:extLst>
              <a:ext uri="{FF2B5EF4-FFF2-40B4-BE49-F238E27FC236}">
                <a16:creationId xmlns:a16="http://schemas.microsoft.com/office/drawing/2014/main" id="{E24C8DB6-D2C3-53D0-8778-8ADE95382AB6}"/>
              </a:ext>
            </a:extLst>
          </p:cNvPr>
          <p:cNvSpPr>
            <a:spLocks noGrp="1"/>
          </p:cNvSpPr>
          <p:nvPr>
            <p:ph sz="quarter" idx="1"/>
          </p:nvPr>
        </p:nvSpPr>
        <p:spPr>
          <a:xfrm>
            <a:off x="1069442" y="2017590"/>
            <a:ext cx="4453921" cy="3450613"/>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Program </a:t>
            </a:r>
            <a:r>
              <a:rPr lang="en-US" dirty="0" err="1">
                <a:latin typeface="Times New Roman" panose="02020603050405020304" pitchFamily="18" charset="0"/>
                <a:cs typeface="Times New Roman" panose="02020603050405020304" pitchFamily="18" charset="0"/>
              </a:rPr>
              <a:t>Formarea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personalului</a:t>
            </a:r>
            <a:r>
              <a:rPr lang="en-US" dirty="0">
                <a:latin typeface="Times New Roman" panose="02020603050405020304" pitchFamily="18" charset="0"/>
                <a:cs typeface="Times New Roman" panose="02020603050405020304" pitchFamily="18" charset="0"/>
              </a:rPr>
              <a:t> didactic din </a:t>
            </a:r>
            <a:r>
              <a:rPr lang="en-US" dirty="0" err="1">
                <a:latin typeface="Times New Roman" panose="02020603050405020304" pitchFamily="18" charset="0"/>
                <a:cs typeface="Times New Roman" panose="02020603050405020304" pitchFamily="18" charset="0"/>
              </a:rPr>
              <a:t>învăţământul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domeniul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financiar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StartFIN</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Lansat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a:t>
            </a:r>
            <a:r>
              <a:rPr lang="en-US" dirty="0">
                <a:latin typeface="Times New Roman" panose="02020603050405020304" pitchFamily="18" charset="0"/>
                <a:cs typeface="Times New Roman" panose="02020603050405020304" pitchFamily="18" charset="0"/>
              </a:rPr>
              <a:t>n august 2022</a:t>
            </a:r>
          </a:p>
          <a:p>
            <a:r>
              <a:rPr lang="ro-RO" dirty="0">
                <a:latin typeface="Times New Roman" panose="02020603050405020304" pitchFamily="18" charset="0"/>
                <a:cs typeface="Times New Roman" panose="02020603050405020304" pitchFamily="18" charset="0"/>
              </a:rPr>
              <a:t>16 grupe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participanţi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381</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a:t>
            </a:r>
            <a:r>
              <a:rPr lang="en-US" dirty="0" err="1">
                <a:latin typeface="Times New Roman" panose="02020603050405020304" pitchFamily="18" charset="0"/>
                <a:cs typeface="Times New Roman" panose="02020603050405020304" pitchFamily="18" charset="0"/>
              </a:rPr>
              <a:t>nv</a:t>
            </a:r>
            <a:r>
              <a:rPr lang="ro-RO" dirty="0">
                <a:latin typeface="Times New Roman" panose="02020603050405020304" pitchFamily="18" charset="0"/>
                <a:cs typeface="Times New Roman" panose="02020603050405020304" pitchFamily="18" charset="0"/>
              </a:rPr>
              <a:t>ăță</a:t>
            </a:r>
            <a:r>
              <a:rPr lang="en-US" dirty="0">
                <a:latin typeface="Times New Roman" panose="02020603050405020304" pitchFamily="18" charset="0"/>
                <a:cs typeface="Times New Roman" panose="02020603050405020304" pitchFamily="18" charset="0"/>
              </a:rPr>
              <a:t>tori</a:t>
            </a:r>
          </a:p>
          <a:p>
            <a:r>
              <a:rPr lang="ro-RO" dirty="0">
                <a:latin typeface="Times New Roman" panose="02020603050405020304" pitchFamily="18" charset="0"/>
                <a:cs typeface="Times New Roman" panose="02020603050405020304" pitchFamily="18" charset="0"/>
              </a:rPr>
              <a:t>64</a:t>
            </a:r>
            <a:r>
              <a:rPr lang="en-US" dirty="0">
                <a:latin typeface="Times New Roman" panose="02020603050405020304" pitchFamily="18" charset="0"/>
                <a:cs typeface="Times New Roman" panose="02020603050405020304" pitchFamily="18" charset="0"/>
              </a:rPr>
              <a:t>0 de ore de </a:t>
            </a:r>
            <a:r>
              <a:rPr lang="en-US" dirty="0" err="1">
                <a:latin typeface="Times New Roman" panose="02020603050405020304" pitchFamily="18" charset="0"/>
                <a:cs typeface="Times New Roman" panose="02020603050405020304" pitchFamily="18" charset="0"/>
              </a:rPr>
              <a:t>instruire</a:t>
            </a:r>
            <a:r>
              <a:rPr lang="ro-RO" dirty="0">
                <a:latin typeface="Times New Roman" panose="02020603050405020304" pitchFamily="18" charset="0"/>
                <a:cs typeface="Times New Roman" panose="02020603050405020304" pitchFamily="18" charset="0"/>
              </a:rPr>
              <a:t>;</a:t>
            </a:r>
          </a:p>
          <a:p>
            <a:r>
              <a:rPr lang="ro-RO" dirty="0">
                <a:latin typeface="Times New Roman" panose="02020603050405020304" pitchFamily="18" charset="0"/>
                <a:cs typeface="Times New Roman" panose="02020603050405020304" pitchFamily="18" charset="0"/>
              </a:rPr>
              <a:t>Rata de promovabilitate de 83,7%.</a:t>
            </a:r>
          </a:p>
        </p:txBody>
      </p:sp>
      <p:pic>
        <p:nvPicPr>
          <p:cNvPr id="5" name="Imagine 4"/>
          <p:cNvPicPr/>
          <p:nvPr/>
        </p:nvPicPr>
        <p:blipFill>
          <a:blip r:embed="rId2">
            <a:extLst>
              <a:ext uri="{28A0092B-C50C-407E-A947-70E740481C1C}">
                <a14:useLocalDpi xmlns:a14="http://schemas.microsoft.com/office/drawing/2010/main" val="0"/>
              </a:ext>
            </a:extLst>
          </a:blip>
          <a:srcRect/>
          <a:stretch>
            <a:fillRect/>
          </a:stretch>
        </p:blipFill>
        <p:spPr bwMode="auto">
          <a:xfrm>
            <a:off x="5992147" y="1904889"/>
            <a:ext cx="5724525" cy="3676015"/>
          </a:xfrm>
          <a:prstGeom prst="rect">
            <a:avLst/>
          </a:prstGeom>
          <a:noFill/>
        </p:spPr>
      </p:pic>
    </p:spTree>
    <p:extLst>
      <p:ext uri="{BB962C8B-B14F-4D97-AF65-F5344CB8AC3E}">
        <p14:creationId xmlns:p14="http://schemas.microsoft.com/office/powerpoint/2010/main" val="9237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DF2A-22A9-46D0-BC98-9C631F620B94}"/>
              </a:ext>
            </a:extLst>
          </p:cNvPr>
          <p:cNvSpPr>
            <a:spLocks noGrp="1"/>
          </p:cNvSpPr>
          <p:nvPr>
            <p:ph type="title"/>
          </p:nvPr>
        </p:nvSpPr>
        <p:spPr/>
        <p:txBody>
          <a:bodyPr/>
          <a:lstStyle/>
          <a:p>
            <a:r>
              <a:rPr lang="en-US" dirty="0"/>
              <a:t>Set </a:t>
            </a:r>
            <a:r>
              <a:rPr lang="en-US" dirty="0" err="1"/>
              <a:t>materiale</a:t>
            </a:r>
            <a:r>
              <a:rPr lang="en-US" dirty="0"/>
              <a:t> </a:t>
            </a:r>
            <a:r>
              <a:rPr lang="en-US" dirty="0" err="1"/>
              <a:t>didactice</a:t>
            </a:r>
            <a:r>
              <a:rPr lang="en-US" dirty="0"/>
              <a:t> </a:t>
            </a:r>
            <a:r>
              <a:rPr lang="en-US" dirty="0" err="1"/>
              <a:t>profesori</a:t>
            </a:r>
            <a:endParaRPr lang="ro-RO" dirty="0"/>
          </a:p>
        </p:txBody>
      </p:sp>
      <p:sp>
        <p:nvSpPr>
          <p:cNvPr id="3" name="Content Placeholder 2">
            <a:extLst>
              <a:ext uri="{FF2B5EF4-FFF2-40B4-BE49-F238E27FC236}">
                <a16:creationId xmlns:a16="http://schemas.microsoft.com/office/drawing/2014/main" id="{59CBED27-8C15-43AE-9DA8-26B6E799D152}"/>
              </a:ext>
            </a:extLst>
          </p:cNvPr>
          <p:cNvSpPr>
            <a:spLocks noGrp="1"/>
          </p:cNvSpPr>
          <p:nvPr>
            <p:ph sz="quarter" idx="1"/>
          </p:nvPr>
        </p:nvSpPr>
        <p:spPr>
          <a:xfrm>
            <a:off x="1451579" y="2015732"/>
            <a:ext cx="5349271" cy="3450613"/>
          </a:xfrm>
        </p:spPr>
        <p:txBody>
          <a:bodyPr/>
          <a:lstStyle/>
          <a:p>
            <a:r>
              <a:rPr lang="ro-RO" dirty="0">
                <a:latin typeface="Times New Roman" panose="02020603050405020304" pitchFamily="18" charset="0"/>
                <a:cs typeface="Times New Roman" panose="02020603050405020304" pitchFamily="18" charset="0"/>
              </a:rPr>
              <a:t>o bibliotecă de materiale adresate cadrelor didactice ce predau disciplina </a:t>
            </a:r>
            <a:r>
              <a:rPr lang="ro-RO" dirty="0" err="1">
                <a:latin typeface="Times New Roman" panose="02020603050405020304" pitchFamily="18" charset="0"/>
                <a:cs typeface="Times New Roman" panose="02020603050405020304" pitchFamily="18" charset="0"/>
              </a:rPr>
              <a:t>Educaţie</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Economico</a:t>
            </a:r>
            <a:r>
              <a:rPr lang="ro-RO" dirty="0">
                <a:latin typeface="Times New Roman" panose="02020603050405020304" pitchFamily="18" charset="0"/>
                <a:cs typeface="Times New Roman" panose="02020603050405020304" pitchFamily="18" charset="0"/>
              </a:rPr>
              <a:t>-Financiară </a:t>
            </a:r>
            <a:endParaRPr lang="en-US" dirty="0">
              <a:latin typeface="Times New Roman" panose="02020603050405020304" pitchFamily="18" charset="0"/>
              <a:cs typeface="Times New Roman" panose="02020603050405020304" pitchFamily="18" charset="0"/>
            </a:endParaRPr>
          </a:p>
          <a:p>
            <a:r>
              <a:rPr lang="ru-RU" u="sng" dirty="0">
                <a:hlinkClick r:id="rId2"/>
              </a:rPr>
              <a:t>https://www.isf.ro/ro/Publicatii-Biblioteca-electronica-pentru-cadrele-didactice-FinTTT-StartFIN</a:t>
            </a:r>
            <a:r>
              <a:rPr lang="ru-RU" dirty="0"/>
              <a:t>.</a:t>
            </a:r>
            <a:endParaRPr lang="ro-RO"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3F54A05-4E1D-3AD7-5453-016CDF1F938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46404" y="2280097"/>
            <a:ext cx="3632200" cy="2724150"/>
          </a:xfrm>
          <a:prstGeom prst="rect">
            <a:avLst/>
          </a:prstGeom>
        </p:spPr>
      </p:pic>
    </p:spTree>
    <p:extLst>
      <p:ext uri="{BB962C8B-B14F-4D97-AF65-F5344CB8AC3E}">
        <p14:creationId xmlns:p14="http://schemas.microsoft.com/office/powerpoint/2010/main" val="202872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51F-9312-9C63-7378-A07E4951610A}"/>
              </a:ext>
            </a:extLst>
          </p:cNvPr>
          <p:cNvSpPr>
            <a:spLocks noGrp="1"/>
          </p:cNvSpPr>
          <p:nvPr>
            <p:ph type="title"/>
          </p:nvPr>
        </p:nvSpPr>
        <p:spPr/>
        <p:txBody>
          <a:bodyPr/>
          <a:lstStyle/>
          <a:p>
            <a:r>
              <a:rPr lang="ro-RO" dirty="0"/>
              <a:t>2.2.</a:t>
            </a:r>
            <a:r>
              <a:rPr lang="en-US" dirty="0"/>
              <a:t>1.Start2learn: </a:t>
            </a:r>
            <a:r>
              <a:rPr lang="en-US" dirty="0" err="1"/>
              <a:t>Finan</a:t>
            </a:r>
            <a:r>
              <a:rPr lang="ro-RO" dirty="0"/>
              <a:t>ț</a:t>
            </a:r>
            <a:r>
              <a:rPr lang="en-US" dirty="0"/>
              <a:t>e </a:t>
            </a:r>
            <a:r>
              <a:rPr lang="en-US" dirty="0" err="1"/>
              <a:t>personale</a:t>
            </a:r>
            <a:endParaRPr lang="ro-RO" dirty="0"/>
          </a:p>
        </p:txBody>
      </p:sp>
      <p:sp>
        <p:nvSpPr>
          <p:cNvPr id="3" name="Content Placeholder 2">
            <a:extLst>
              <a:ext uri="{FF2B5EF4-FFF2-40B4-BE49-F238E27FC236}">
                <a16:creationId xmlns:a16="http://schemas.microsoft.com/office/drawing/2014/main" id="{0FCFB474-3B8F-11E6-923B-5FA461BDD313}"/>
              </a:ext>
            </a:extLst>
          </p:cNvPr>
          <p:cNvSpPr>
            <a:spLocks noGrp="1"/>
          </p:cNvSpPr>
          <p:nvPr>
            <p:ph sz="quarter" idx="1"/>
          </p:nvPr>
        </p:nvSpPr>
        <p:spPr>
          <a:xfrm>
            <a:off x="1219200" y="1447800"/>
            <a:ext cx="5577385" cy="4572000"/>
          </a:xfrm>
        </p:spPr>
        <p:txBody>
          <a:bodyPr>
            <a:normAutofit/>
          </a:bodyPr>
          <a:lstStyle/>
          <a:p>
            <a:pPr algn="just">
              <a:lnSpc>
                <a:spcPct val="112000"/>
              </a:lnSpc>
            </a:pP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Parteneriat</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cu A.S.F.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organizat</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ro-RO"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î</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n </a:t>
            </a:r>
            <a:r>
              <a:rPr lang="ro-RO" sz="1800" dirty="0">
                <a:latin typeface="Times New Roman" pitchFamily="18" charset="0"/>
                <a:cs typeface="Times New Roman" pitchFamily="18" charset="0"/>
              </a:rPr>
              <a:t>două ediții, (ediția a doua și ediția a treia) una în sezonul de primăvară și cealaltă toamna.</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p>
          <a:p>
            <a:pPr algn="just">
              <a:lnSpc>
                <a:spcPct val="112000"/>
              </a:lnSpc>
            </a:pP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program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naţional</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de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educaţie</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financiară</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adresat</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elevilor</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ciclul</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liceal</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clasa</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 XI-a </a:t>
            </a:r>
            <a:r>
              <a:rPr lang="ro-RO" sz="1800" dirty="0">
                <a:solidFill>
                  <a:srgbClr val="000000"/>
                </a:solidFill>
                <a:latin typeface="Times New Roman" panose="02020603050405020304" pitchFamily="18" charset="0"/>
                <a:ea typeface="Times New Roman" panose="02020603050405020304" pitchFamily="18" charset="0"/>
                <a:cs typeface="Times New Roman" pitchFamily="18" charset="0"/>
              </a:rPr>
              <a:t>începând cu</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anul</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şcolar</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2022-2023</a:t>
            </a:r>
            <a:r>
              <a:rPr lang="ro-RO" sz="1800" dirty="0">
                <a:solidFill>
                  <a:srgbClr val="202224"/>
                </a:solidFill>
                <a:latin typeface="Times New Roman" panose="02020603050405020304" pitchFamily="18" charset="0"/>
                <a:ea typeface="Times New Roman" panose="02020603050405020304" pitchFamily="18" charset="0"/>
                <a:cs typeface="Times New Roman" pitchFamily="18" charset="0"/>
              </a:rPr>
              <a:t>;</a:t>
            </a:r>
            <a:endPar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endParaRPr>
          </a:p>
          <a:p>
            <a:pPr algn="just">
              <a:lnSpc>
                <a:spcPct val="112000"/>
              </a:lnSpc>
            </a:pPr>
            <a:r>
              <a:rPr lang="ro-RO" sz="1800" b="1" dirty="0">
                <a:solidFill>
                  <a:srgbClr val="000000"/>
                </a:solidFill>
                <a:latin typeface="Times New Roman" panose="02020603050405020304" pitchFamily="18" charset="0"/>
                <a:ea typeface="Times New Roman" panose="02020603050405020304" pitchFamily="18" charset="0"/>
                <a:cs typeface="Times New Roman" pitchFamily="18" charset="0"/>
              </a:rPr>
              <a:t>31</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licee</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 participante </a:t>
            </a:r>
            <a:r>
              <a:rPr lang="ro-RO"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în anul 2023 din 8 județe: </a:t>
            </a:r>
            <a:r>
              <a:rPr lang="ro-RO" sz="1800" dirty="0">
                <a:solidFill>
                  <a:srgbClr val="000000"/>
                </a:solidFill>
                <a:latin typeface="Times New Roman" panose="02020603050405020304" pitchFamily="18" charset="0"/>
                <a:ea typeface="Times New Roman" panose="02020603050405020304" pitchFamily="18" charset="0"/>
                <a:cs typeface="Times New Roman" pitchFamily="18" charset="0"/>
              </a:rPr>
              <a:t>5 licee</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Bucureşti</a:t>
            </a:r>
            <a:r>
              <a:rPr lang="ro-RO" sz="1800" dirty="0">
                <a:solidFill>
                  <a:srgbClr val="000000"/>
                </a:solidFill>
                <a:latin typeface="Times New Roman" panose="02020603050405020304" pitchFamily="18" charset="0"/>
                <a:ea typeface="Times New Roman" panose="02020603050405020304" pitchFamily="18" charset="0"/>
                <a:cs typeface="Times New Roman" pitchFamily="18" charset="0"/>
              </a:rPr>
              <a:t>; 6 licee</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din Craiova</a:t>
            </a:r>
            <a:r>
              <a:rPr lang="ro-RO"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5 licee din Ploiești; 4 licee din Alba </a:t>
            </a:r>
            <a:r>
              <a:rPr lang="ro-RO" sz="1800" dirty="0">
                <a:solidFill>
                  <a:srgbClr val="000000"/>
                </a:solidFill>
                <a:latin typeface="Times New Roman" panose="02020603050405020304" pitchFamily="18" charset="0"/>
                <a:ea typeface="Times New Roman" panose="02020603050405020304" pitchFamily="18" charset="0"/>
                <a:cs typeface="Times New Roman" pitchFamily="18" charset="0"/>
              </a:rPr>
              <a:t>I</a:t>
            </a:r>
            <a:r>
              <a:rPr lang="ro-RO"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ulia; 5 licee din Iași; 2 licee din Timișoara; 2 licee din Galați; 2 licee din Suceava;</a:t>
            </a:r>
            <a:endPar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endParaRPr>
          </a:p>
          <a:p>
            <a:pPr algn="just">
              <a:lnSpc>
                <a:spcPct val="112000"/>
              </a:lnSpc>
            </a:pPr>
            <a:r>
              <a:rPr lang="ro-RO" sz="1800" b="1" dirty="0">
                <a:solidFill>
                  <a:srgbClr val="000000"/>
                </a:solidFill>
                <a:latin typeface="Times New Roman" panose="02020603050405020304" pitchFamily="18" charset="0"/>
                <a:ea typeface="Times New Roman" panose="02020603050405020304" pitchFamily="18" charset="0"/>
                <a:cs typeface="Times New Roman" pitchFamily="18" charset="0"/>
              </a:rPr>
              <a:t>893</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elevi</a:t>
            </a:r>
            <a:r>
              <a:rPr lang="en-US" sz="1800"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participanţi</a:t>
            </a:r>
            <a:r>
              <a:rPr lang="en-US" sz="1800" dirty="0">
                <a:solidFill>
                  <a:srgbClr val="000000"/>
                </a:solidFill>
                <a:latin typeface="Times New Roman" panose="02020603050405020304" pitchFamily="18" charset="0"/>
                <a:ea typeface="Times New Roman" panose="02020603050405020304" pitchFamily="18" charset="0"/>
                <a:cs typeface="Times New Roman" pitchFamily="18" charset="0"/>
              </a:rPr>
              <a:t>, </a:t>
            </a:r>
            <a:r>
              <a:rPr lang="ro-RO" sz="1800" b="1" dirty="0">
                <a:solidFill>
                  <a:srgbClr val="000000"/>
                </a:solidFill>
                <a:latin typeface="Times New Roman" panose="02020603050405020304" pitchFamily="18" charset="0"/>
                <a:ea typeface="Times New Roman" panose="02020603050405020304" pitchFamily="18" charset="0"/>
                <a:cs typeface="Times New Roman" pitchFamily="18" charset="0"/>
              </a:rPr>
              <a:t>15</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2 de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sesiuni</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 de formare</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la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clasă</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susţinute</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de un </a:t>
            </a:r>
            <a:r>
              <a:rPr lang="en-US" sz="1800" dirty="0" err="1">
                <a:solidFill>
                  <a:srgbClr val="202224"/>
                </a:solidFill>
                <a:effectLst/>
                <a:latin typeface="Times New Roman" panose="02020603050405020304" pitchFamily="18" charset="0"/>
                <a:ea typeface="Times New Roman" panose="02020603050405020304" pitchFamily="18" charset="0"/>
                <a:cs typeface="Times New Roman" pitchFamily="18" charset="0"/>
              </a:rPr>
              <a:t>număr</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de</a:t>
            </a:r>
            <a:r>
              <a:rPr lang="ro-RO"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peste</a:t>
            </a:r>
            <a:r>
              <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rPr>
              <a:t> </a:t>
            </a:r>
            <a:r>
              <a:rPr lang="ro-RO" sz="1800" b="1" dirty="0">
                <a:solidFill>
                  <a:srgbClr val="000000"/>
                </a:solidFill>
                <a:latin typeface="Times New Roman" panose="02020603050405020304" pitchFamily="18" charset="0"/>
                <a:ea typeface="Times New Roman" panose="02020603050405020304" pitchFamily="18" charset="0"/>
                <a:cs typeface="Times New Roman" pitchFamily="18" charset="0"/>
              </a:rPr>
              <a:t>50</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itchFamily="18" charset="0"/>
              </a:rPr>
              <a:t>formatori</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itchFamily="18" charset="0"/>
              </a:rPr>
              <a:t>.</a:t>
            </a:r>
            <a:endParaRPr lang="en-US" sz="1800" dirty="0">
              <a:solidFill>
                <a:srgbClr val="202224"/>
              </a:solidFill>
              <a:effectLst/>
              <a:latin typeface="Times New Roman" panose="02020603050405020304" pitchFamily="18" charset="0"/>
              <a:ea typeface="Times New Roman" panose="02020603050405020304" pitchFamily="18" charset="0"/>
              <a:cs typeface="Times New Roman" pitchFamily="18" charset="0"/>
            </a:endParaRPr>
          </a:p>
        </p:txBody>
      </p:sp>
      <p:graphicFrame>
        <p:nvGraphicFramePr>
          <p:cNvPr id="4" name="Chart 1">
            <a:extLst>
              <a:ext uri="{FF2B5EF4-FFF2-40B4-BE49-F238E27FC236}">
                <a16:creationId xmlns:a16="http://schemas.microsoft.com/office/drawing/2014/main" id="{92AAF4A4-0218-F5CD-8C79-2ABB604D69E9}"/>
              </a:ext>
            </a:extLst>
          </p:cNvPr>
          <p:cNvGraphicFramePr/>
          <p:nvPr>
            <p:extLst>
              <p:ext uri="{D42A27DB-BD31-4B8C-83A1-F6EECF244321}">
                <p14:modId xmlns:p14="http://schemas.microsoft.com/office/powerpoint/2010/main" val="1821310095"/>
              </p:ext>
            </p:extLst>
          </p:nvPr>
        </p:nvGraphicFramePr>
        <p:xfrm>
          <a:off x="7249236" y="1978926"/>
          <a:ext cx="4572000" cy="3234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9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BFE6-1989-4664-AA17-97FCC258B2C1}"/>
              </a:ext>
            </a:extLst>
          </p:cNvPr>
          <p:cNvSpPr>
            <a:spLocks noGrp="1"/>
          </p:cNvSpPr>
          <p:nvPr>
            <p:ph type="title"/>
          </p:nvPr>
        </p:nvSpPr>
        <p:spPr/>
        <p:txBody>
          <a:bodyPr>
            <a:normAutofit fontScale="90000"/>
          </a:bodyPr>
          <a:lstStyle/>
          <a:p>
            <a:r>
              <a:rPr lang="ro-RO" dirty="0"/>
              <a:t>2.2.</a:t>
            </a:r>
            <a:r>
              <a:rPr lang="en-US" dirty="0"/>
              <a:t>2.</a:t>
            </a:r>
            <a:r>
              <a:rPr lang="ru-RU" dirty="0"/>
              <a:t> Sesiuni de formare şi informare financiară</a:t>
            </a:r>
            <a:r>
              <a:rPr lang="en-US" dirty="0"/>
              <a:t> –</a:t>
            </a:r>
            <a:r>
              <a:rPr lang="en-US" dirty="0" err="1"/>
              <a:t>studen</a:t>
            </a:r>
            <a:r>
              <a:rPr lang="ro-RO" dirty="0"/>
              <a:t>ț</a:t>
            </a:r>
            <a:r>
              <a:rPr lang="en-US" dirty="0" err="1"/>
              <a:t>i</a:t>
            </a:r>
            <a:endParaRPr lang="ro-RO" dirty="0"/>
          </a:p>
        </p:txBody>
      </p:sp>
      <p:sp>
        <p:nvSpPr>
          <p:cNvPr id="5" name="Content Placeholder 4">
            <a:extLst>
              <a:ext uri="{FF2B5EF4-FFF2-40B4-BE49-F238E27FC236}">
                <a16:creationId xmlns:a16="http://schemas.microsoft.com/office/drawing/2014/main" id="{85F43EF3-09BC-427A-BFDE-ED9B11D5CC4B}"/>
              </a:ext>
            </a:extLst>
          </p:cNvPr>
          <p:cNvSpPr>
            <a:spLocks noGrp="1"/>
          </p:cNvSpPr>
          <p:nvPr>
            <p:ph sz="quarter" idx="1"/>
          </p:nvPr>
        </p:nvSpPr>
        <p:spPr/>
        <p:txBody>
          <a:bodyPr>
            <a:normAutofit/>
          </a:bodyPr>
          <a:lstStyle/>
          <a:p>
            <a:pPr lvl="1"/>
            <a:r>
              <a:rPr lang="ru-RU" dirty="0">
                <a:latin typeface="Times New Roman" panose="02020603050405020304" pitchFamily="18" charset="0"/>
                <a:cs typeface="Times New Roman" panose="02020603050405020304" pitchFamily="18" charset="0"/>
              </a:rPr>
              <a:t>SmartFIN@ISF  - Seminare de perfecţionare vocaţională pentru studenți</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21 </a:t>
            </a:r>
            <a:r>
              <a:rPr lang="en-US" dirty="0" err="1">
                <a:latin typeface="Times New Roman" panose="02020603050405020304" pitchFamily="18" charset="0"/>
                <a:cs typeface="Times New Roman" panose="02020603050405020304" pitchFamily="18" charset="0"/>
              </a:rPr>
              <a:t>parteneriate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academice</a:t>
            </a:r>
            <a:endParaRPr lang="en-US" dirty="0">
              <a:latin typeface="Times New Roman" panose="02020603050405020304" pitchFamily="18" charset="0"/>
              <a:cs typeface="Times New Roman" panose="02020603050405020304" pitchFamily="18" charset="0"/>
            </a:endParaRPr>
          </a:p>
          <a:p>
            <a:pPr lvl="2"/>
            <a:r>
              <a:rPr lang="ro-RO" sz="1800" b="1" dirty="0">
                <a:solidFill>
                  <a:srgbClr val="202224"/>
                </a:solidFill>
                <a:latin typeface="Times New Roman" panose="02020603050405020304" pitchFamily="18" charset="0"/>
                <a:ea typeface="Times New Roman" panose="02020603050405020304" pitchFamily="18" charset="0"/>
                <a:cs typeface="Times New Roman" panose="02020603050405020304" pitchFamily="18" charset="0"/>
              </a:rPr>
              <a:t>42</a:t>
            </a:r>
            <a:r>
              <a:rPr lang="ru-RU" sz="1800" b="1" dirty="0">
                <a:solidFill>
                  <a:srgbClr val="2022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de întâlniri cu participarea a 5</a:t>
            </a:r>
            <a:r>
              <a:rPr lang="ro-RO" dirty="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de experți în domeniu, din cadrul Autorității de Supraveghere Financiară, ISF și al membrilor asociațiilor profesionale din domeniul financiar</a:t>
            </a:r>
            <a:endParaRPr lang="en-US" dirty="0">
              <a:latin typeface="Times New Roman" panose="02020603050405020304" pitchFamily="18" charset="0"/>
              <a:cs typeface="Times New Roman" panose="02020603050405020304" pitchFamily="18" charset="0"/>
            </a:endParaRPr>
          </a:p>
          <a:p>
            <a:pPr lvl="2"/>
            <a:r>
              <a:rPr lang="en-US" b="1" dirty="0">
                <a:latin typeface="Times New Roman" panose="02020603050405020304" pitchFamily="18" charset="0"/>
                <a:cs typeface="Times New Roman" panose="02020603050405020304" pitchFamily="18" charset="0"/>
              </a:rPr>
              <a:t>22</a:t>
            </a:r>
            <a:r>
              <a:rPr lang="ro-RO" b="1"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4</a:t>
            </a:r>
            <a:r>
              <a:rPr lang="ru-RU" b="1" dirty="0">
                <a:latin typeface="Times New Roman" panose="02020603050405020304" pitchFamily="18" charset="0"/>
                <a:cs typeface="Times New Roman" panose="02020603050405020304" pitchFamily="18" charset="0"/>
              </a:rPr>
              <a:t> studenți </a:t>
            </a:r>
            <a:r>
              <a:rPr lang="ru-RU" dirty="0">
                <a:latin typeface="Times New Roman" panose="02020603050405020304" pitchFamily="18" charset="0"/>
                <a:cs typeface="Times New Roman" panose="02020603050405020304" pitchFamily="18" charset="0"/>
              </a:rPr>
              <a:t>au primit certificate de participare eliberate de ISF </a:t>
            </a:r>
            <a:endParaRPr lang="en-US" dirty="0">
              <a:latin typeface="Times New Roman" panose="02020603050405020304" pitchFamily="18" charset="0"/>
              <a:cs typeface="Times New Roman" panose="02020603050405020304" pitchFamily="18" charset="0"/>
            </a:endParaRPr>
          </a:p>
        </p:txBody>
      </p:sp>
      <p:graphicFrame>
        <p:nvGraphicFramePr>
          <p:cNvPr id="6" name="Chart 1">
            <a:extLst>
              <a:ext uri="{FF2B5EF4-FFF2-40B4-BE49-F238E27FC236}">
                <a16:creationId xmlns:a16="http://schemas.microsoft.com/office/drawing/2014/main" id="{80C02923-FC05-916F-758F-BC421746AA70}"/>
              </a:ext>
            </a:extLst>
          </p:cNvPr>
          <p:cNvGraphicFramePr/>
          <p:nvPr>
            <p:extLst>
              <p:ext uri="{D42A27DB-BD31-4B8C-83A1-F6EECF244321}">
                <p14:modId xmlns:p14="http://schemas.microsoft.com/office/powerpoint/2010/main" val="2705786086"/>
              </p:ext>
            </p:extLst>
          </p:nvPr>
        </p:nvGraphicFramePr>
        <p:xfrm>
          <a:off x="5976582" y="1779047"/>
          <a:ext cx="5943600" cy="3625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31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1C25-53CF-FA1B-5E95-4762C2AA5944}"/>
              </a:ext>
            </a:extLst>
          </p:cNvPr>
          <p:cNvSpPr>
            <a:spLocks noGrp="1"/>
          </p:cNvSpPr>
          <p:nvPr>
            <p:ph type="title"/>
          </p:nvPr>
        </p:nvSpPr>
        <p:spPr/>
        <p:txBody>
          <a:bodyPr/>
          <a:lstStyle/>
          <a:p>
            <a:r>
              <a:rPr lang="ro-RO" dirty="0"/>
              <a:t>2.2.3.</a:t>
            </a:r>
            <a:r>
              <a:rPr lang="en-US" dirty="0"/>
              <a:t> </a:t>
            </a:r>
            <a:r>
              <a:rPr lang="ro-RO" dirty="0"/>
              <a:t>A</a:t>
            </a:r>
            <a:r>
              <a:rPr lang="en-US" dirty="0" err="1"/>
              <a:t>cademia</a:t>
            </a:r>
            <a:r>
              <a:rPr lang="en-US" dirty="0"/>
              <a:t> de </a:t>
            </a:r>
            <a:r>
              <a:rPr lang="en-US" dirty="0" err="1"/>
              <a:t>asigurari</a:t>
            </a:r>
            <a:endParaRPr lang="ro-RO" dirty="0"/>
          </a:p>
        </p:txBody>
      </p:sp>
      <p:sp>
        <p:nvSpPr>
          <p:cNvPr id="3" name="Content Placeholder 2">
            <a:extLst>
              <a:ext uri="{FF2B5EF4-FFF2-40B4-BE49-F238E27FC236}">
                <a16:creationId xmlns:a16="http://schemas.microsoft.com/office/drawing/2014/main" id="{0FF872E9-7B4B-19CA-0F43-3ADDD51D56BE}"/>
              </a:ext>
            </a:extLst>
          </p:cNvPr>
          <p:cNvSpPr>
            <a:spLocks noGrp="1"/>
          </p:cNvSpPr>
          <p:nvPr>
            <p:ph sz="quarter" idx="1"/>
          </p:nvPr>
        </p:nvSpPr>
        <p:spPr>
          <a:xfrm>
            <a:off x="1356045" y="1770072"/>
            <a:ext cx="5463571" cy="3450613"/>
          </a:xfrm>
        </p:spPr>
        <p:txBody>
          <a:bodyPr>
            <a:normAutofit fontScale="92500"/>
          </a:bodyPr>
          <a:lstStyle/>
          <a:p>
            <a:r>
              <a:rPr lang="en-US" dirty="0">
                <a:latin typeface="Times New Roman" panose="02020603050405020304" pitchFamily="18" charset="0"/>
                <a:cs typeface="Times New Roman" panose="02020603050405020304" pitchFamily="18" charset="0"/>
              </a:rPr>
              <a:t>program de </a:t>
            </a:r>
            <a:r>
              <a:rPr lang="en-US" dirty="0" err="1">
                <a:latin typeface="Times New Roman" panose="02020603050405020304" pitchFamily="18" charset="0"/>
                <a:cs typeface="Times New Roman" panose="02020603050405020304" pitchFamily="18" charset="0"/>
              </a:rPr>
              <a:t>specializare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profesională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studenților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realizat</a:t>
            </a:r>
            <a:r>
              <a:rPr lang="en-US" dirty="0">
                <a:latin typeface="Times New Roman" panose="02020603050405020304" pitchFamily="18" charset="0"/>
                <a:cs typeface="Times New Roman" panose="02020603050405020304" pitchFamily="18" charset="0"/>
              </a:rPr>
              <a:t> de UNSAR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parteneriat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Institutul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Studii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Financiare</a:t>
            </a:r>
            <a:r>
              <a:rPr lang="en-US" dirty="0">
                <a:latin typeface="Times New Roman" panose="02020603050405020304" pitchFamily="18" charset="0"/>
                <a:cs typeface="Times New Roman" panose="02020603050405020304" pitchFamily="18" charset="0"/>
              </a:rPr>
              <a:t> (ISF) </a:t>
            </a:r>
          </a:p>
          <a:p>
            <a:r>
              <a:rPr lang="ro-RO" dirty="0">
                <a:latin typeface="Times New Roman" panose="02020603050405020304" pitchFamily="18" charset="0"/>
                <a:cs typeface="Times New Roman" panose="02020603050405020304" pitchFamily="18" charset="0"/>
              </a:rPr>
              <a:t>39</a:t>
            </a:r>
            <a:r>
              <a:rPr lang="en-GB" dirty="0">
                <a:latin typeface="Times New Roman" panose="02020603050405020304" pitchFamily="18" charset="0"/>
                <a:cs typeface="Times New Roman" panose="02020603050405020304" pitchFamily="18" charset="0"/>
              </a:rPr>
              <a:t> de </a:t>
            </a:r>
            <a:r>
              <a:rPr lang="ro-RO" dirty="0" err="1">
                <a:latin typeface="Times New Roman" panose="02020603050405020304" pitchFamily="18" charset="0"/>
                <a:cs typeface="Times New Roman" panose="02020603050405020304" pitchFamily="18" charset="0"/>
              </a:rPr>
              <a:t>studenţi</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înscrişi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t>
            </a:r>
            <a:r>
              <a:rPr lang="ro-RO" dirty="0" err="1">
                <a:latin typeface="Times New Roman" panose="02020603050405020304" pitchFamily="18" charset="0"/>
                <a:cs typeface="Times New Roman" panose="02020603050405020304" pitchFamily="18" charset="0"/>
              </a:rPr>
              <a:t>odulele</a:t>
            </a:r>
            <a:r>
              <a:rPr lang="ro-RO" dirty="0">
                <a:latin typeface="Times New Roman" panose="02020603050405020304" pitchFamily="18" charset="0"/>
                <a:cs typeface="Times New Roman" panose="02020603050405020304" pitchFamily="18" charset="0"/>
              </a:rPr>
              <a:t> de predare au avut loc</a:t>
            </a:r>
            <a:r>
              <a:rPr lang="en-US" dirty="0">
                <a:latin typeface="Times New Roman" panose="02020603050405020304" pitchFamily="18" charset="0"/>
                <a:cs typeface="Times New Roman" panose="02020603050405020304" pitchFamily="18" charset="0"/>
              </a:rPr>
              <a:t> online</a:t>
            </a:r>
            <a:r>
              <a:rPr lang="ro-RO" dirty="0">
                <a:latin typeface="Times New Roman" panose="02020603050405020304" pitchFamily="18" charset="0"/>
                <a:cs typeface="Times New Roman" panose="02020603050405020304" pitchFamily="18" charset="0"/>
              </a:rPr>
              <a:t> în perioada 07.03.2023 – 30.03.2023.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20/04/202</a:t>
            </a:r>
            <a:r>
              <a:rPr lang="ro-RO"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Echipa</a:t>
            </a:r>
            <a:r>
              <a:rPr lang="en-US" dirty="0">
                <a:latin typeface="Times New Roman" panose="02020603050405020304" pitchFamily="18" charset="0"/>
                <a:cs typeface="Times New Roman" panose="02020603050405020304" pitchFamily="18" charset="0"/>
              </a:rPr>
              <a:t> c</a:t>
            </a:r>
            <a:r>
              <a:rPr lang="ro-RO" dirty="0">
                <a:latin typeface="Times New Roman" panose="02020603050405020304" pitchFamily="18" charset="0"/>
                <a:cs typeface="Times New Roman" panose="02020603050405020304" pitchFamily="18" charset="0"/>
              </a:rPr>
              <a:t>âș</a:t>
            </a:r>
            <a:r>
              <a:rPr lang="en-US" dirty="0">
                <a:latin typeface="Times New Roman" panose="02020603050405020304" pitchFamily="18" charset="0"/>
                <a:cs typeface="Times New Roman" panose="02020603050405020304" pitchFamily="18" charset="0"/>
              </a:rPr>
              <a:t>tig</a:t>
            </a:r>
            <a:r>
              <a:rPr lang="ro-RO" dirty="0">
                <a:latin typeface="Times New Roman" panose="02020603050405020304" pitchFamily="18" charset="0"/>
                <a:cs typeface="Times New Roman" panose="02020603050405020304" pitchFamily="18" charset="0"/>
              </a:rPr>
              <a:t>ă</a:t>
            </a:r>
            <a:r>
              <a:rPr lang="en-US" dirty="0" err="1">
                <a:latin typeface="Times New Roman" panose="02020603050405020304" pitchFamily="18" charset="0"/>
                <a:cs typeface="Times New Roman" panose="02020603050405020304" pitchFamily="18" charset="0"/>
              </a:rPr>
              <a:t>toare</a:t>
            </a:r>
            <a:endParaRPr lang="ro-RO"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3D3CC7A-59EC-7267-6C13-4A99664D6A4B}"/>
              </a:ext>
            </a:extLst>
          </p:cNvPr>
          <p:cNvPicPr>
            <a:picLocks noChangeAspect="1"/>
          </p:cNvPicPr>
          <p:nvPr/>
        </p:nvPicPr>
        <p:blipFill>
          <a:blip r:embed="rId2"/>
          <a:stretch>
            <a:fillRect/>
          </a:stretch>
        </p:blipFill>
        <p:spPr>
          <a:xfrm>
            <a:off x="6096000" y="4901098"/>
            <a:ext cx="6096000" cy="1905000"/>
          </a:xfrm>
          <a:prstGeom prst="rect">
            <a:avLst/>
          </a:prstGeom>
        </p:spPr>
      </p:pic>
    </p:spTree>
    <p:extLst>
      <p:ext uri="{BB962C8B-B14F-4D97-AF65-F5344CB8AC3E}">
        <p14:creationId xmlns:p14="http://schemas.microsoft.com/office/powerpoint/2010/main" val="267459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36B6-213C-223B-39AC-8DCB6CF12AB4}"/>
              </a:ext>
            </a:extLst>
          </p:cNvPr>
          <p:cNvSpPr>
            <a:spLocks noGrp="1"/>
          </p:cNvSpPr>
          <p:nvPr>
            <p:ph type="title"/>
          </p:nvPr>
        </p:nvSpPr>
        <p:spPr/>
        <p:txBody>
          <a:bodyPr/>
          <a:lstStyle/>
          <a:p>
            <a:r>
              <a:rPr lang="ro-RO" dirty="0"/>
              <a:t>2.2.4.</a:t>
            </a:r>
            <a:r>
              <a:rPr lang="en-US" dirty="0"/>
              <a:t> </a:t>
            </a:r>
            <a:r>
              <a:rPr lang="ro-RO" dirty="0"/>
              <a:t>A</a:t>
            </a:r>
            <a:r>
              <a:rPr lang="en-US" dirty="0" err="1"/>
              <a:t>cademia</a:t>
            </a:r>
            <a:r>
              <a:rPr lang="en-US" dirty="0"/>
              <a:t> de </a:t>
            </a:r>
            <a:r>
              <a:rPr lang="en-US" dirty="0" err="1"/>
              <a:t>investitii</a:t>
            </a:r>
            <a:endParaRPr lang="ro-RO" dirty="0"/>
          </a:p>
        </p:txBody>
      </p:sp>
      <p:sp>
        <p:nvSpPr>
          <p:cNvPr id="3" name="Content Placeholder 2">
            <a:extLst>
              <a:ext uri="{FF2B5EF4-FFF2-40B4-BE49-F238E27FC236}">
                <a16:creationId xmlns:a16="http://schemas.microsoft.com/office/drawing/2014/main" id="{24330BBF-FDBD-626A-5102-B5FC26466909}"/>
              </a:ext>
            </a:extLst>
          </p:cNvPr>
          <p:cNvSpPr>
            <a:spLocks noGrp="1"/>
          </p:cNvSpPr>
          <p:nvPr>
            <p:ph sz="quarter" idx="1"/>
          </p:nvPr>
        </p:nvSpPr>
        <p:spPr/>
        <p:txBody>
          <a:bodyPr/>
          <a:lstStyle/>
          <a:p>
            <a:r>
              <a:rPr lang="en-US" sz="1800" dirty="0">
                <a:solidFill>
                  <a:srgbClr val="202224"/>
                </a:solidFill>
                <a:effectLst/>
                <a:latin typeface="Times New Roman" panose="02020603050405020304" pitchFamily="18" charset="0"/>
                <a:ea typeface="Times New Roman" panose="02020603050405020304" pitchFamily="18" charset="0"/>
              </a:rPr>
              <a:t>Program de </a:t>
            </a:r>
            <a:r>
              <a:rPr lang="en-US" sz="1800" dirty="0" err="1">
                <a:solidFill>
                  <a:srgbClr val="202224"/>
                </a:solidFill>
                <a:effectLst/>
                <a:latin typeface="Times New Roman" panose="02020603050405020304" pitchFamily="18" charset="0"/>
                <a:ea typeface="Times New Roman" panose="02020603050405020304" pitchFamily="18" charset="0"/>
              </a:rPr>
              <a:t>specializare</a:t>
            </a:r>
            <a:r>
              <a:rPr lang="en-US" sz="1800" dirty="0">
                <a:solidFill>
                  <a:srgbClr val="202224"/>
                </a:solidFill>
                <a:effectLst/>
                <a:latin typeface="Times New Roman" panose="02020603050405020304" pitchFamily="18" charset="0"/>
                <a:ea typeface="Times New Roman" panose="02020603050405020304"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rPr>
              <a:t>profesională</a:t>
            </a:r>
            <a:r>
              <a:rPr lang="en-US" sz="1800" dirty="0">
                <a:solidFill>
                  <a:srgbClr val="202224"/>
                </a:solidFill>
                <a:effectLst/>
                <a:latin typeface="Times New Roman" panose="02020603050405020304" pitchFamily="18" charset="0"/>
                <a:ea typeface="Times New Roman" panose="02020603050405020304"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rPr>
              <a:t>dedicat</a:t>
            </a:r>
            <a:r>
              <a:rPr lang="en-US" sz="1800" dirty="0">
                <a:solidFill>
                  <a:srgbClr val="202224"/>
                </a:solidFill>
                <a:effectLst/>
                <a:latin typeface="Times New Roman" panose="02020603050405020304" pitchFamily="18" charset="0"/>
                <a:ea typeface="Times New Roman" panose="02020603050405020304"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rPr>
              <a:t>studenților</a:t>
            </a:r>
            <a:r>
              <a:rPr lang="en-US" sz="1800" dirty="0">
                <a:solidFill>
                  <a:srgbClr val="202224"/>
                </a:solidFill>
                <a:effectLst/>
                <a:latin typeface="Times New Roman" panose="02020603050405020304" pitchFamily="18" charset="0"/>
                <a:ea typeface="Times New Roman" panose="02020603050405020304" pitchFamily="18" charset="0"/>
              </a:rPr>
              <a:t> din </a:t>
            </a:r>
            <a:r>
              <a:rPr lang="en-US" sz="1800" dirty="0" err="1">
                <a:solidFill>
                  <a:srgbClr val="202224"/>
                </a:solidFill>
                <a:effectLst/>
                <a:latin typeface="Times New Roman" panose="02020603050405020304" pitchFamily="18" charset="0"/>
                <a:ea typeface="Times New Roman" panose="02020603050405020304" pitchFamily="18" charset="0"/>
              </a:rPr>
              <a:t>ciclul</a:t>
            </a:r>
            <a:r>
              <a:rPr lang="en-US" sz="1800" dirty="0">
                <a:solidFill>
                  <a:srgbClr val="202224"/>
                </a:solidFill>
                <a:effectLst/>
                <a:latin typeface="Times New Roman" panose="02020603050405020304" pitchFamily="18" charset="0"/>
                <a:ea typeface="Times New Roman" panose="02020603050405020304" pitchFamily="18" charset="0"/>
              </a:rPr>
              <a:t> de </a:t>
            </a:r>
            <a:r>
              <a:rPr lang="en-US" sz="1800" dirty="0" err="1">
                <a:solidFill>
                  <a:srgbClr val="202224"/>
                </a:solidFill>
                <a:effectLst/>
                <a:latin typeface="Times New Roman" panose="02020603050405020304" pitchFamily="18" charset="0"/>
                <a:ea typeface="Times New Roman" panose="02020603050405020304" pitchFamily="18" charset="0"/>
              </a:rPr>
              <a:t>licenţă</a:t>
            </a:r>
            <a:r>
              <a:rPr lang="en-US" sz="1800" dirty="0">
                <a:solidFill>
                  <a:srgbClr val="202224"/>
                </a:solidFill>
                <a:effectLst/>
                <a:latin typeface="Times New Roman" panose="02020603050405020304" pitchFamily="18" charset="0"/>
                <a:ea typeface="Times New Roman" panose="02020603050405020304" pitchFamily="18" charset="0"/>
              </a:rPr>
              <a:t>, </a:t>
            </a:r>
            <a:r>
              <a:rPr lang="en-US" sz="1800" dirty="0" err="1">
                <a:solidFill>
                  <a:srgbClr val="202224"/>
                </a:solidFill>
                <a:effectLst/>
                <a:latin typeface="Times New Roman" panose="02020603050405020304" pitchFamily="18" charset="0"/>
                <a:ea typeface="Times New Roman" panose="02020603050405020304" pitchFamily="18" charset="0"/>
              </a:rPr>
              <a:t>realizat</a:t>
            </a:r>
            <a:r>
              <a:rPr lang="en-US" sz="1800" dirty="0">
                <a:solidFill>
                  <a:srgbClr val="202224"/>
                </a:solidFill>
                <a:effectLst/>
                <a:latin typeface="Times New Roman" panose="02020603050405020304" pitchFamily="18" charset="0"/>
                <a:ea typeface="Times New Roman" panose="02020603050405020304" pitchFamily="18" charset="0"/>
              </a:rPr>
              <a:t> cu </a:t>
            </a:r>
            <a:r>
              <a:rPr lang="en-US" sz="1800" dirty="0" err="1">
                <a:solidFill>
                  <a:srgbClr val="202224"/>
                </a:solidFill>
                <a:effectLst/>
                <a:latin typeface="Times New Roman" panose="02020603050405020304" pitchFamily="18" charset="0"/>
                <a:ea typeface="Times New Roman" panose="02020603050405020304" pitchFamily="18" charset="0"/>
              </a:rPr>
              <a:t>sprijinul</a:t>
            </a:r>
            <a:r>
              <a:rPr lang="en-US" sz="1800" dirty="0">
                <a:solidFill>
                  <a:srgbClr val="202224"/>
                </a:solidFill>
                <a:effectLst/>
                <a:latin typeface="Times New Roman" panose="02020603050405020304" pitchFamily="18" charset="0"/>
                <a:ea typeface="Times New Roman" panose="02020603050405020304" pitchFamily="18" charset="0"/>
              </a:rPr>
              <a:t>  A.S.F., AAF </a:t>
            </a:r>
            <a:r>
              <a:rPr lang="en-US" sz="1800" dirty="0" err="1">
                <a:solidFill>
                  <a:srgbClr val="202224"/>
                </a:solidFill>
                <a:effectLst/>
                <a:latin typeface="Times New Roman" panose="02020603050405020304" pitchFamily="18" charset="0"/>
                <a:ea typeface="Times New Roman" panose="02020603050405020304" pitchFamily="18" charset="0"/>
              </a:rPr>
              <a:t>și</a:t>
            </a:r>
            <a:r>
              <a:rPr lang="en-US" sz="1800" dirty="0">
                <a:solidFill>
                  <a:srgbClr val="202224"/>
                </a:solidFill>
                <a:effectLst/>
                <a:latin typeface="Times New Roman" panose="02020603050405020304" pitchFamily="18" charset="0"/>
                <a:ea typeface="Times New Roman" panose="02020603050405020304" pitchFamily="18" charset="0"/>
              </a:rPr>
              <a:t> al BVB. </a:t>
            </a:r>
          </a:p>
          <a:p>
            <a:r>
              <a:rPr lang="ro-RO" sz="1800" dirty="0">
                <a:solidFill>
                  <a:srgbClr val="202224"/>
                </a:solidFill>
                <a:latin typeface="Times New Roman" panose="02020603050405020304" pitchFamily="18" charset="0"/>
              </a:rPr>
              <a:t>42</a:t>
            </a:r>
            <a:r>
              <a:rPr lang="en-US" sz="1800" dirty="0">
                <a:solidFill>
                  <a:srgbClr val="202224"/>
                </a:solidFill>
                <a:latin typeface="Times New Roman" panose="02020603050405020304" pitchFamily="18" charset="0"/>
              </a:rPr>
              <a:t> </a:t>
            </a:r>
            <a:r>
              <a:rPr lang="en-US" sz="1800" dirty="0" err="1">
                <a:solidFill>
                  <a:srgbClr val="202224"/>
                </a:solidFill>
                <a:latin typeface="Times New Roman" panose="02020603050405020304" pitchFamily="18" charset="0"/>
              </a:rPr>
              <a:t>studen</a:t>
            </a:r>
            <a:r>
              <a:rPr lang="ro-RO" sz="1800" dirty="0">
                <a:solidFill>
                  <a:srgbClr val="202224"/>
                </a:solidFill>
                <a:latin typeface="Times New Roman" panose="02020603050405020304" pitchFamily="18" charset="0"/>
              </a:rPr>
              <a:t>ți</a:t>
            </a:r>
            <a:r>
              <a:rPr lang="en-US" sz="1800" dirty="0">
                <a:solidFill>
                  <a:srgbClr val="202224"/>
                </a:solidFill>
                <a:latin typeface="Times New Roman" panose="02020603050405020304" pitchFamily="18" charset="0"/>
              </a:rPr>
              <a:t> – </a:t>
            </a:r>
            <a:r>
              <a:rPr lang="ro-RO" sz="1800" dirty="0">
                <a:solidFill>
                  <a:srgbClr val="202224"/>
                </a:solidFill>
                <a:latin typeface="Times New Roman" panose="02020603050405020304" pitchFamily="18" charset="0"/>
              </a:rPr>
              <a:t>14</a:t>
            </a:r>
            <a:r>
              <a:rPr lang="en-US" sz="1800" dirty="0">
                <a:solidFill>
                  <a:srgbClr val="202224"/>
                </a:solidFill>
                <a:latin typeface="Times New Roman" panose="02020603050405020304" pitchFamily="18" charset="0"/>
              </a:rPr>
              <a:t> </a:t>
            </a:r>
            <a:r>
              <a:rPr lang="en-US" sz="1800" dirty="0" err="1">
                <a:solidFill>
                  <a:srgbClr val="202224"/>
                </a:solidFill>
                <a:latin typeface="Times New Roman" panose="02020603050405020304" pitchFamily="18" charset="0"/>
              </a:rPr>
              <a:t>echipe</a:t>
            </a:r>
            <a:r>
              <a:rPr lang="ro-RO" sz="1800" dirty="0">
                <a:solidFill>
                  <a:srgbClr val="202224"/>
                </a:solidFill>
                <a:latin typeface="Times New Roman" panose="02020603050405020304" pitchFamily="18" charset="0"/>
              </a:rPr>
              <a:t>, din 8 universități.</a:t>
            </a:r>
            <a:endParaRPr lang="en-US" sz="1800" dirty="0">
              <a:solidFill>
                <a:srgbClr val="202224"/>
              </a:solidFill>
              <a:latin typeface="Times New Roman" panose="02020603050405020304" pitchFamily="18" charset="0"/>
            </a:endParaRPr>
          </a:p>
          <a:p>
            <a:r>
              <a:rPr lang="en-US" sz="1800" dirty="0">
                <a:solidFill>
                  <a:srgbClr val="202224"/>
                </a:solidFill>
                <a:latin typeface="Times New Roman" panose="02020603050405020304" pitchFamily="18" charset="0"/>
              </a:rPr>
              <a:t>2</a:t>
            </a:r>
            <a:r>
              <a:rPr lang="ro-RO" sz="1800" dirty="0">
                <a:solidFill>
                  <a:srgbClr val="202224"/>
                </a:solidFill>
                <a:latin typeface="Times New Roman" panose="02020603050405020304" pitchFamily="18" charset="0"/>
              </a:rPr>
              <a:t>8</a:t>
            </a:r>
            <a:r>
              <a:rPr lang="en-US" sz="1800" dirty="0">
                <a:solidFill>
                  <a:srgbClr val="202224"/>
                </a:solidFill>
                <a:latin typeface="Times New Roman" panose="02020603050405020304" pitchFamily="18" charset="0"/>
              </a:rPr>
              <a:t> </a:t>
            </a:r>
            <a:r>
              <a:rPr lang="en-US" sz="1800" dirty="0" err="1">
                <a:solidFill>
                  <a:srgbClr val="202224"/>
                </a:solidFill>
                <a:latin typeface="Times New Roman" panose="02020603050405020304" pitchFamily="18" charset="0"/>
              </a:rPr>
              <a:t>octombrie</a:t>
            </a:r>
            <a:r>
              <a:rPr lang="en-US" sz="1800" dirty="0">
                <a:solidFill>
                  <a:srgbClr val="202224"/>
                </a:solidFill>
                <a:latin typeface="Times New Roman" panose="02020603050405020304" pitchFamily="18" charset="0"/>
              </a:rPr>
              <a:t> – 2</a:t>
            </a:r>
            <a:r>
              <a:rPr lang="ro-RO" sz="1800" dirty="0">
                <a:solidFill>
                  <a:srgbClr val="202224"/>
                </a:solidFill>
                <a:latin typeface="Times New Roman" panose="02020603050405020304" pitchFamily="18" charset="0"/>
              </a:rPr>
              <a:t>8</a:t>
            </a:r>
            <a:r>
              <a:rPr lang="en-US" sz="1800" dirty="0">
                <a:solidFill>
                  <a:srgbClr val="202224"/>
                </a:solidFill>
                <a:latin typeface="Times New Roman" panose="02020603050405020304" pitchFamily="18" charset="0"/>
              </a:rPr>
              <a:t> </a:t>
            </a:r>
            <a:r>
              <a:rPr lang="en-US" sz="1800" dirty="0" err="1">
                <a:solidFill>
                  <a:srgbClr val="202224"/>
                </a:solidFill>
                <a:latin typeface="Times New Roman" panose="02020603050405020304" pitchFamily="18" charset="0"/>
              </a:rPr>
              <a:t>noiembrie</a:t>
            </a:r>
            <a:r>
              <a:rPr lang="en-US" sz="1800" dirty="0">
                <a:solidFill>
                  <a:srgbClr val="202224"/>
                </a:solidFill>
                <a:latin typeface="Times New Roman" panose="02020603050405020304" pitchFamily="18" charset="0"/>
              </a:rPr>
              <a:t> 202</a:t>
            </a:r>
            <a:r>
              <a:rPr lang="ro-RO" sz="1800" dirty="0">
                <a:solidFill>
                  <a:srgbClr val="202224"/>
                </a:solidFill>
                <a:latin typeface="Times New Roman" panose="02020603050405020304" pitchFamily="18" charset="0"/>
              </a:rPr>
              <a:t>3</a:t>
            </a:r>
            <a:endParaRPr lang="en-US" sz="1800" dirty="0">
              <a:solidFill>
                <a:srgbClr val="202224"/>
              </a:solidFill>
              <a:latin typeface="Times New Roman" panose="02020603050405020304" pitchFamily="18" charset="0"/>
            </a:endParaRPr>
          </a:p>
          <a:p>
            <a:r>
              <a:rPr lang="en-US" sz="1800" dirty="0">
                <a:solidFill>
                  <a:srgbClr val="202224"/>
                </a:solidFill>
                <a:latin typeface="Times New Roman" panose="02020603050405020304" pitchFamily="18" charset="0"/>
              </a:rPr>
              <a:t>21/12/202</a:t>
            </a:r>
            <a:r>
              <a:rPr lang="ro-RO" sz="1800" dirty="0">
                <a:solidFill>
                  <a:srgbClr val="202224"/>
                </a:solidFill>
                <a:latin typeface="Times New Roman" panose="02020603050405020304" pitchFamily="18" charset="0"/>
              </a:rPr>
              <a:t>3</a:t>
            </a:r>
            <a:r>
              <a:rPr lang="en-US" sz="1800" dirty="0">
                <a:solidFill>
                  <a:srgbClr val="202224"/>
                </a:solidFill>
                <a:latin typeface="Times New Roman" panose="02020603050405020304" pitchFamily="18" charset="0"/>
              </a:rPr>
              <a:t> – </a:t>
            </a:r>
            <a:r>
              <a:rPr lang="en-US" sz="1800" dirty="0" err="1">
                <a:solidFill>
                  <a:srgbClr val="202224"/>
                </a:solidFill>
                <a:latin typeface="Times New Roman" panose="02020603050405020304" pitchFamily="18" charset="0"/>
              </a:rPr>
              <a:t>echipa</a:t>
            </a:r>
            <a:r>
              <a:rPr lang="en-US" sz="1800" dirty="0">
                <a:solidFill>
                  <a:srgbClr val="202224"/>
                </a:solidFill>
                <a:latin typeface="Times New Roman" panose="02020603050405020304" pitchFamily="18" charset="0"/>
              </a:rPr>
              <a:t> c</a:t>
            </a:r>
            <a:r>
              <a:rPr lang="ro-RO" sz="1800" dirty="0">
                <a:solidFill>
                  <a:srgbClr val="202224"/>
                </a:solidFill>
                <a:latin typeface="Times New Roman" panose="02020603050405020304" pitchFamily="18" charset="0"/>
              </a:rPr>
              <a:t>âș</a:t>
            </a:r>
            <a:r>
              <a:rPr lang="en-US" sz="1800" dirty="0">
                <a:solidFill>
                  <a:srgbClr val="202224"/>
                </a:solidFill>
                <a:latin typeface="Times New Roman" panose="02020603050405020304" pitchFamily="18" charset="0"/>
              </a:rPr>
              <a:t>tig</a:t>
            </a:r>
            <a:r>
              <a:rPr lang="ro-RO" sz="1800" dirty="0">
                <a:solidFill>
                  <a:srgbClr val="202224"/>
                </a:solidFill>
                <a:latin typeface="Times New Roman" panose="02020603050405020304" pitchFamily="18" charset="0"/>
              </a:rPr>
              <a:t>ă</a:t>
            </a:r>
            <a:r>
              <a:rPr lang="en-US" sz="1800" dirty="0" err="1">
                <a:solidFill>
                  <a:srgbClr val="202224"/>
                </a:solidFill>
                <a:latin typeface="Times New Roman" panose="02020603050405020304" pitchFamily="18" charset="0"/>
              </a:rPr>
              <a:t>toare</a:t>
            </a:r>
            <a:endParaRPr lang="ro-RO" dirty="0"/>
          </a:p>
        </p:txBody>
      </p:sp>
      <p:pic>
        <p:nvPicPr>
          <p:cNvPr id="5" name="Content Placeholder 4">
            <a:extLst>
              <a:ext uri="{FF2B5EF4-FFF2-40B4-BE49-F238E27FC236}">
                <a16:creationId xmlns:a16="http://schemas.microsoft.com/office/drawing/2014/main" id="{90476B7E-159D-8893-FCEB-08B8135EAE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505" y="2704929"/>
            <a:ext cx="4191752" cy="2357861"/>
          </a:xfrm>
          <a:prstGeom prst="rect">
            <a:avLst/>
          </a:prstGeom>
        </p:spPr>
      </p:pic>
      <p:graphicFrame>
        <p:nvGraphicFramePr>
          <p:cNvPr id="6" name="Chart 1">
            <a:extLst>
              <a:ext uri="{FF2B5EF4-FFF2-40B4-BE49-F238E27FC236}">
                <a16:creationId xmlns:a16="http://schemas.microsoft.com/office/drawing/2014/main" id="{7C81F8C6-7B80-4CCA-B756-4A58D9CDD2C8}"/>
              </a:ext>
            </a:extLst>
          </p:cNvPr>
          <p:cNvGraphicFramePr/>
          <p:nvPr>
            <p:extLst>
              <p:ext uri="{D42A27DB-BD31-4B8C-83A1-F6EECF244321}">
                <p14:modId xmlns:p14="http://schemas.microsoft.com/office/powerpoint/2010/main" val="1560050325"/>
              </p:ext>
            </p:extLst>
          </p:nvPr>
        </p:nvGraphicFramePr>
        <p:xfrm>
          <a:off x="8420669" y="4011920"/>
          <a:ext cx="3661694" cy="2758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546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2EEBF-9809-4275-A10F-A960E9F03682}"/>
              </a:ext>
            </a:extLst>
          </p:cNvPr>
          <p:cNvSpPr>
            <a:spLocks noGrp="1"/>
          </p:cNvSpPr>
          <p:nvPr>
            <p:ph type="title"/>
          </p:nvPr>
        </p:nvSpPr>
        <p:spPr/>
        <p:txBody>
          <a:bodyPr/>
          <a:lstStyle/>
          <a:p>
            <a:r>
              <a:rPr lang="ru-RU" dirty="0"/>
              <a:t>Studii </a:t>
            </a:r>
            <a:r>
              <a:rPr lang="en-US" dirty="0"/>
              <a:t>de </a:t>
            </a:r>
            <a:r>
              <a:rPr lang="en-US" dirty="0" err="1"/>
              <a:t>cercetare</a:t>
            </a:r>
            <a:r>
              <a:rPr lang="ro-RO" dirty="0"/>
              <a:t>:</a:t>
            </a:r>
          </a:p>
        </p:txBody>
      </p:sp>
      <p:sp>
        <p:nvSpPr>
          <p:cNvPr id="5" name="Content Placeholder 4">
            <a:extLst>
              <a:ext uri="{FF2B5EF4-FFF2-40B4-BE49-F238E27FC236}">
                <a16:creationId xmlns:a16="http://schemas.microsoft.com/office/drawing/2014/main" id="{524A95BB-8D56-A574-49E6-4B7615A4CCCE}"/>
              </a:ext>
            </a:extLst>
          </p:cNvPr>
          <p:cNvSpPr>
            <a:spLocks noGrp="1"/>
          </p:cNvSpPr>
          <p:nvPr>
            <p:ph sz="quarter" idx="2"/>
          </p:nvPr>
        </p:nvSpPr>
        <p:spPr>
          <a:xfrm>
            <a:off x="900752" y="1447800"/>
            <a:ext cx="10676568" cy="4572000"/>
          </a:xfrm>
        </p:spPr>
        <p:txBody>
          <a:bodyPr>
            <a:normAutofit/>
          </a:bodyPr>
          <a:lstStyle/>
          <a:p>
            <a:r>
              <a:rPr lang="ro-RO" sz="2000" b="1" dirty="0">
                <a:latin typeface="Times New Roman" pitchFamily="18" charset="0"/>
                <a:cs typeface="Times New Roman" pitchFamily="18" charset="0"/>
              </a:rPr>
              <a:t>Studiu de cercetare “Evaluarea nivelului de educație financiară din România – conform metodologiei OECD”</a:t>
            </a:r>
            <a:endParaRPr lang="ro-RO" sz="2000" b="1" dirty="0">
              <a:effectLst/>
              <a:latin typeface="Times New Roman" panose="02020603050405020304" pitchFamily="18" charset="0"/>
              <a:ea typeface="Times New Roman" panose="02020603050405020304" pitchFamily="18" charset="0"/>
              <a:cs typeface="Times New Roman" pitchFamily="18" charset="0"/>
            </a:endParaRPr>
          </a:p>
          <a:p>
            <a:endParaRPr lang="ro-RO" sz="2000" dirty="0">
              <a:effectLst/>
              <a:latin typeface="Times New Roman" panose="02020603050405020304" pitchFamily="18" charset="0"/>
              <a:ea typeface="Times New Roman" panose="02020603050405020304" pitchFamily="18" charset="0"/>
              <a:cs typeface="Times New Roman" pitchFamily="18" charset="0"/>
            </a:endParaRPr>
          </a:p>
          <a:p>
            <a:r>
              <a:rPr lang="ro-RO" sz="2000" dirty="0">
                <a:latin typeface="Times New Roman" pitchFamily="18" charset="0"/>
                <a:cs typeface="Times New Roman" pitchFamily="18" charset="0"/>
              </a:rPr>
              <a:t>Cercetarea realizată s-a bazat pe un sondaj de opinie realizat de Centrul de Sociologie Urbană și Regională - CURS la comanda Institutului de Studii Financiare (ISF). Datele au fost colectate în perioada 31.01 – 21.02.2023, metoda de cercetare fiind ancheta sociologică prin intermediul chestionarului.</a:t>
            </a:r>
          </a:p>
          <a:p>
            <a:r>
              <a:rPr lang="ro-RO" sz="2000" dirty="0">
                <a:latin typeface="Times New Roman" pitchFamily="18" charset="0"/>
                <a:cs typeface="Times New Roman" pitchFamily="18" charset="0"/>
              </a:rPr>
              <a:t>Datele au fost colectate prin metoda ”față în față”, la domiciliul respondenților, universul de eșantionare fiind reprezentat de populația adultă rezidentă în România, cu vârsta între 18 și 79 de ani,  volumul eșantionului fiind de 1005 persoane, probabilist, multistadial și stratificat. Marja maximă de eroare la nivelul întregului eșantion a fost +/-3,1% la un nivel de încredere de 95%.</a:t>
            </a:r>
          </a:p>
          <a:p>
            <a:r>
              <a:rPr lang="ro-RO" sz="2000" dirty="0">
                <a:latin typeface="Times New Roman" pitchFamily="18" charset="0"/>
                <a:cs typeface="Times New Roman" pitchFamily="18" charset="0"/>
              </a:rPr>
              <a:t>În funcție de gen, din cei 1005 respondenți incluși în eșantion, 494 persoane sunt de gen masculin (49,2%) și 511 sunt gen feminin (50,2%).</a:t>
            </a:r>
          </a:p>
        </p:txBody>
      </p:sp>
    </p:spTree>
    <p:extLst>
      <p:ext uri="{BB962C8B-B14F-4D97-AF65-F5344CB8AC3E}">
        <p14:creationId xmlns:p14="http://schemas.microsoft.com/office/powerpoint/2010/main" val="186017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2884-76A9-4085-B1CE-A9144C2F1A3B}"/>
              </a:ext>
            </a:extLst>
          </p:cNvPr>
          <p:cNvSpPr>
            <a:spLocks noGrp="1"/>
          </p:cNvSpPr>
          <p:nvPr>
            <p:ph type="title"/>
          </p:nvPr>
        </p:nvSpPr>
        <p:spPr/>
        <p:txBody>
          <a:bodyPr/>
          <a:lstStyle/>
          <a:p>
            <a:r>
              <a:rPr lang="en-US" dirty="0" err="1"/>
              <a:t>Indicatori</a:t>
            </a:r>
            <a:r>
              <a:rPr lang="en-US" dirty="0"/>
              <a:t> </a:t>
            </a:r>
            <a:r>
              <a:rPr lang="ro-RO" dirty="0" err="1"/>
              <a:t>Educatie</a:t>
            </a:r>
            <a:r>
              <a:rPr lang="ro-RO" dirty="0"/>
              <a:t> Financiara</a:t>
            </a:r>
            <a:r>
              <a:rPr lang="en-US" dirty="0"/>
              <a:t> 202</a:t>
            </a:r>
            <a:r>
              <a:rPr lang="ro-RO" dirty="0"/>
              <a:t>3</a:t>
            </a:r>
          </a:p>
        </p:txBody>
      </p:sp>
      <p:sp>
        <p:nvSpPr>
          <p:cNvPr id="3" name="Content Placeholder 2">
            <a:extLst>
              <a:ext uri="{FF2B5EF4-FFF2-40B4-BE49-F238E27FC236}">
                <a16:creationId xmlns:a16="http://schemas.microsoft.com/office/drawing/2014/main" id="{C6E7284C-9CB8-4F7B-86D1-E7D0E69B9CCF}"/>
              </a:ext>
            </a:extLst>
          </p:cNvPr>
          <p:cNvSpPr>
            <a:spLocks noGrp="1"/>
          </p:cNvSpPr>
          <p:nvPr>
            <p:ph sz="quarter" idx="1"/>
          </p:nvPr>
        </p:nvSpPr>
        <p:spPr>
          <a:xfrm>
            <a:off x="1219201" y="1447800"/>
            <a:ext cx="4935940" cy="4572000"/>
          </a:xfrm>
        </p:spPr>
        <p:txBody>
          <a:bodyPr/>
          <a:lstStyle/>
          <a:p>
            <a:pPr lvl="0"/>
            <a:r>
              <a:rPr lang="ro-RO" b="1" dirty="0">
                <a:latin typeface="Times New Roman" panose="02020603050405020304" pitchFamily="18" charset="0"/>
                <a:cs typeface="Times New Roman" panose="02020603050405020304" pitchFamily="18" charset="0"/>
              </a:rPr>
              <a:t>422</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sesiuni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programe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educaționale</a:t>
            </a:r>
            <a:r>
              <a:rPr lang="ro-RO"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la care au </a:t>
            </a:r>
            <a:r>
              <a:rPr lang="en-US" dirty="0" err="1">
                <a:latin typeface="Times New Roman" panose="02020603050405020304" pitchFamily="18" charset="0"/>
                <a:cs typeface="Times New Roman" panose="02020603050405020304" pitchFamily="18" charset="0"/>
              </a:rPr>
              <a:t>participat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1329</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cum </a:t>
            </a:r>
            <a:r>
              <a:rPr lang="en-US" dirty="0" err="1">
                <a:latin typeface="Times New Roman" panose="02020603050405020304" pitchFamily="18" charset="0"/>
                <a:cs typeface="Times New Roman" panose="02020603050405020304" pitchFamily="18" charset="0"/>
              </a:rPr>
              <a:t>urmează</a:t>
            </a:r>
            <a:r>
              <a:rPr lang="en-US" dirty="0">
                <a:latin typeface="Times New Roman" panose="02020603050405020304" pitchFamily="18" charset="0"/>
                <a:cs typeface="Times New Roman" panose="02020603050405020304" pitchFamily="18" charset="0"/>
              </a:rPr>
              <a:t>: </a:t>
            </a:r>
          </a:p>
          <a:p>
            <a:pPr lvl="1"/>
            <a:r>
              <a:rPr lang="ro-RO" dirty="0">
                <a:latin typeface="Times New Roman" panose="02020603050405020304" pitchFamily="18" charset="0"/>
                <a:cs typeface="Times New Roman" panose="02020603050405020304" pitchFamily="18" charset="0"/>
              </a:rPr>
              <a:t>343</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programe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tipul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asincron</a:t>
            </a:r>
            <a:r>
              <a:rPr lang="en-US" dirty="0">
                <a:latin typeface="Times New Roman" panose="02020603050405020304" pitchFamily="18" charset="0"/>
                <a:cs typeface="Times New Roman" panose="02020603050405020304" pitchFamily="18" charset="0"/>
              </a:rPr>
              <a:t>,</a:t>
            </a:r>
          </a:p>
          <a:p>
            <a:pPr lvl="1"/>
            <a:r>
              <a:rPr lang="ro-RO" dirty="0">
                <a:latin typeface="Times New Roman" panose="02020603050405020304" pitchFamily="18" charset="0"/>
                <a:cs typeface="Times New Roman" panose="02020603050405020304" pitchFamily="18" charset="0"/>
              </a:rPr>
              <a:t>72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programe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tipul</a:t>
            </a:r>
            <a:r>
              <a:rPr lang="en-US" dirty="0">
                <a:latin typeface="Times New Roman" panose="02020603050405020304" pitchFamily="18" charset="0"/>
                <a:cs typeface="Times New Roman" panose="02020603050405020304" pitchFamily="18" charset="0"/>
              </a:rPr>
              <a:t> online-meeting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p>
          <a:p>
            <a:pPr lvl="1"/>
            <a:r>
              <a:rPr lang="ro-RO"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programe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prezen</a:t>
            </a:r>
            <a:r>
              <a:rPr lang="ro-RO" dirty="0" err="1">
                <a:latin typeface="Times New Roman" panose="02020603050405020304" pitchFamily="18" charset="0"/>
                <a:cs typeface="Times New Roman" panose="02020603050405020304" pitchFamily="18" charset="0"/>
              </a:rPr>
              <a:t>ţă</a:t>
            </a:r>
            <a:r>
              <a:rPr lang="ro-RO" dirty="0">
                <a:latin typeface="Times New Roman" panose="02020603050405020304" pitchFamily="18" charset="0"/>
                <a:cs typeface="Times New Roman" panose="02020603050405020304" pitchFamily="18" charset="0"/>
              </a:rPr>
              <a:t> la sală</a:t>
            </a:r>
          </a:p>
        </p:txBody>
      </p:sp>
      <p:graphicFrame>
        <p:nvGraphicFramePr>
          <p:cNvPr id="4" name="Chart 1">
            <a:extLst>
              <a:ext uri="{FF2B5EF4-FFF2-40B4-BE49-F238E27FC236}">
                <a16:creationId xmlns:a16="http://schemas.microsoft.com/office/drawing/2014/main" id="{38A4501D-E4D6-5EE9-0B4C-F5485ACBE056}"/>
              </a:ext>
            </a:extLst>
          </p:cNvPr>
          <p:cNvGraphicFramePr/>
          <p:nvPr>
            <p:extLst>
              <p:ext uri="{D42A27DB-BD31-4B8C-83A1-F6EECF244321}">
                <p14:modId xmlns:p14="http://schemas.microsoft.com/office/powerpoint/2010/main" val="1986129824"/>
              </p:ext>
            </p:extLst>
          </p:nvPr>
        </p:nvGraphicFramePr>
        <p:xfrm>
          <a:off x="6716972" y="1593375"/>
          <a:ext cx="4965511" cy="3933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4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BCD1-6E99-40FC-A4E0-69E8E697FE74}"/>
              </a:ext>
            </a:extLst>
          </p:cNvPr>
          <p:cNvSpPr>
            <a:spLocks noGrp="1"/>
          </p:cNvSpPr>
          <p:nvPr>
            <p:ph type="title"/>
          </p:nvPr>
        </p:nvSpPr>
        <p:spPr/>
        <p:txBody>
          <a:bodyPr/>
          <a:lstStyle/>
          <a:p>
            <a:r>
              <a:rPr lang="ru-RU" dirty="0"/>
              <a:t>Conferinţe  naţionale de formare </a:t>
            </a:r>
            <a:endParaRPr lang="ro-RO" dirty="0"/>
          </a:p>
        </p:txBody>
      </p:sp>
      <p:sp>
        <p:nvSpPr>
          <p:cNvPr id="5" name="Content Placeholder 4">
            <a:extLst>
              <a:ext uri="{FF2B5EF4-FFF2-40B4-BE49-F238E27FC236}">
                <a16:creationId xmlns:a16="http://schemas.microsoft.com/office/drawing/2014/main" id="{B59AF10B-9ABC-423E-948E-C3670C36C7F2}"/>
              </a:ext>
            </a:extLst>
          </p:cNvPr>
          <p:cNvSpPr>
            <a:spLocks noGrp="1"/>
          </p:cNvSpPr>
          <p:nvPr>
            <p:ph sz="quarter" idx="1"/>
          </p:nvPr>
        </p:nvSpPr>
        <p:spPr/>
        <p:txBody>
          <a:bodyPr/>
          <a:lstStyle/>
          <a:p>
            <a:r>
              <a:rPr lang="ru-RU" b="1" dirty="0">
                <a:latin typeface="Times New Roman" panose="02020603050405020304" pitchFamily="18" charset="0"/>
                <a:cs typeface="Times New Roman" panose="02020603050405020304" pitchFamily="18" charset="0"/>
              </a:rPr>
              <a:t>Şco</a:t>
            </a:r>
            <a:r>
              <a:rPr lang="en-US" b="1" dirty="0">
                <a:latin typeface="Times New Roman" panose="02020603050405020304" pitchFamily="18" charset="0"/>
                <a:cs typeface="Times New Roman" panose="02020603050405020304" pitchFamily="18" charset="0"/>
              </a:rPr>
              <a:t>a</a:t>
            </a:r>
            <a:r>
              <a:rPr lang="ru-RU" b="1" dirty="0">
                <a:latin typeface="Times New Roman" panose="02020603050405020304" pitchFamily="18" charset="0"/>
                <a:cs typeface="Times New Roman" panose="02020603050405020304" pitchFamily="18" charset="0"/>
              </a:rPr>
              <a:t>l</a:t>
            </a:r>
            <a:r>
              <a:rPr lang="en-US" b="1" dirty="0">
                <a:latin typeface="Times New Roman" panose="02020603050405020304" pitchFamily="18" charset="0"/>
                <a:cs typeface="Times New Roman" panose="02020603050405020304" pitchFamily="18" charset="0"/>
              </a:rPr>
              <a:t>a </a:t>
            </a:r>
            <a:r>
              <a:rPr lang="ru-RU" b="1" dirty="0">
                <a:latin typeface="Times New Roman" panose="02020603050405020304" pitchFamily="18" charset="0"/>
                <a:cs typeface="Times New Roman" panose="02020603050405020304" pitchFamily="18" charset="0"/>
              </a:rPr>
              <a:t>de Vară a pieței de capital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edi</a:t>
            </a:r>
            <a:r>
              <a:rPr lang="ro-RO" b="1" dirty="0">
                <a:latin typeface="Times New Roman" panose="02020603050405020304" pitchFamily="18" charset="0"/>
                <a:cs typeface="Times New Roman" panose="02020603050405020304" pitchFamily="18" charset="0"/>
              </a:rPr>
              <a:t>ț</a:t>
            </a:r>
            <a:r>
              <a:rPr lang="en-US" b="1" dirty="0" err="1">
                <a:latin typeface="Times New Roman" panose="02020603050405020304" pitchFamily="18" charset="0"/>
                <a:cs typeface="Times New Roman" panose="02020603050405020304" pitchFamily="18" charset="0"/>
              </a:rPr>
              <a:t>ia</a:t>
            </a:r>
            <a:r>
              <a:rPr lang="en-US" b="1" dirty="0">
                <a:latin typeface="Times New Roman" panose="02020603050405020304" pitchFamily="18" charset="0"/>
                <a:cs typeface="Times New Roman" panose="02020603050405020304" pitchFamily="18" charset="0"/>
              </a:rPr>
              <a:t> a II</a:t>
            </a:r>
            <a:r>
              <a:rPr lang="ro-RO" b="1"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a:t>
            </a:r>
            <a:r>
              <a:rPr lang="ro-RO"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organizat</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în format online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perioada</a:t>
            </a:r>
            <a:r>
              <a:rPr lang="en-US" dirty="0">
                <a:latin typeface="Times New Roman" panose="02020603050405020304" pitchFamily="18" charset="0"/>
                <a:cs typeface="Times New Roman" panose="02020603050405020304" pitchFamily="18" charset="0"/>
              </a:rPr>
              <a:t> 1</a:t>
            </a:r>
            <a:r>
              <a:rPr lang="ro-RO"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-2</a:t>
            </a:r>
            <a:r>
              <a:rPr lang="ro-RO"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iunie</a:t>
            </a:r>
            <a:r>
              <a:rPr lang="en-US" dirty="0">
                <a:latin typeface="Times New Roman" panose="02020603050405020304" pitchFamily="18" charset="0"/>
                <a:cs typeface="Times New Roman" panose="02020603050405020304" pitchFamily="18" charset="0"/>
              </a:rPr>
              <a:t> 202</a:t>
            </a:r>
            <a:r>
              <a:rPr lang="ro-RO"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a fost adresat profesiilor menţionate în regulamentele din domeniu – respectiv: administrator de risc, consultant de investiții, consultant financiar</a:t>
            </a:r>
            <a:r>
              <a:rPr lang="ro-RO" dirty="0">
                <a:latin typeface="Times New Roman" panose="02020603050405020304" pitchFamily="18" charset="0"/>
                <a:cs typeface="Times New Roman" panose="02020603050405020304" pitchFamily="18" charset="0"/>
              </a:rPr>
              <a:t>, 21 de participanți;</a:t>
            </a:r>
          </a:p>
          <a:p>
            <a:pPr lvl="1"/>
            <a:endParaRPr lang="en-US"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Ș</a:t>
            </a:r>
            <a:r>
              <a:rPr lang="en-US" b="1" dirty="0" err="1">
                <a:latin typeface="Times New Roman" panose="02020603050405020304" pitchFamily="18" charset="0"/>
                <a:cs typeface="Times New Roman" panose="02020603050405020304" pitchFamily="18" charset="0"/>
              </a:rPr>
              <a:t>coala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Asigur</a:t>
            </a:r>
            <a:r>
              <a:rPr lang="ro-RO" b="1" dirty="0">
                <a:latin typeface="Times New Roman" panose="02020603050405020304" pitchFamily="18" charset="0"/>
                <a:cs typeface="Times New Roman" panose="02020603050405020304" pitchFamily="18" charset="0"/>
              </a:rPr>
              <a:t>ă</a:t>
            </a:r>
            <a:r>
              <a:rPr lang="en-US" b="1" dirty="0" err="1">
                <a:latin typeface="Times New Roman" panose="02020603050405020304" pitchFamily="18" charset="0"/>
                <a:cs typeface="Times New Roman" panose="02020603050405020304" pitchFamily="18" charset="0"/>
              </a:rPr>
              <a:t>ri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edi</a:t>
            </a:r>
            <a:r>
              <a:rPr lang="ro-RO" b="1" dirty="0">
                <a:latin typeface="Times New Roman" panose="02020603050405020304" pitchFamily="18" charset="0"/>
                <a:cs typeface="Times New Roman" panose="02020603050405020304" pitchFamily="18" charset="0"/>
              </a:rPr>
              <a:t>ț</a:t>
            </a:r>
            <a:r>
              <a:rPr lang="en-US" b="1" dirty="0" err="1">
                <a:latin typeface="Times New Roman" panose="02020603050405020304" pitchFamily="18" charset="0"/>
                <a:cs typeface="Times New Roman" panose="02020603050405020304" pitchFamily="18" charset="0"/>
              </a:rPr>
              <a:t>ia</a:t>
            </a:r>
            <a:r>
              <a:rPr lang="en-US" b="1" dirty="0">
                <a:latin typeface="Times New Roman" panose="02020603050405020304" pitchFamily="18" charset="0"/>
                <a:cs typeface="Times New Roman" panose="02020603050405020304" pitchFamily="18" charset="0"/>
              </a:rPr>
              <a:t> a V</a:t>
            </a:r>
            <a:r>
              <a:rPr lang="ro-RO" b="1"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a:t>
            </a:r>
            <a:r>
              <a:rPr lang="ro-RO"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organizat</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parteneriat</a:t>
            </a:r>
            <a:r>
              <a:rPr lang="en-US" dirty="0">
                <a:latin typeface="Times New Roman" panose="02020603050405020304" pitchFamily="18" charset="0"/>
                <a:cs typeface="Times New Roman" panose="02020603050405020304" pitchFamily="18" charset="0"/>
              </a:rPr>
              <a:t> cu UNSICAR </a:t>
            </a:r>
            <a:r>
              <a:rPr lang="ro-RO" dirty="0">
                <a:latin typeface="Times New Roman" panose="02020603050405020304" pitchFamily="18" charset="0"/>
                <a:cs typeface="Times New Roman" panose="02020603050405020304" pitchFamily="18" charset="0"/>
              </a:rPr>
              <a:t>î</a:t>
            </a:r>
            <a:r>
              <a:rPr lang="en-US" dirty="0">
                <a:latin typeface="Times New Roman" panose="02020603050405020304" pitchFamily="18" charset="0"/>
                <a:cs typeface="Times New Roman" panose="02020603050405020304" pitchFamily="18" charset="0"/>
              </a:rPr>
              <a:t>n data de 2 </a:t>
            </a:r>
            <a:r>
              <a:rPr lang="en-US" dirty="0" err="1">
                <a:latin typeface="Times New Roman" panose="02020603050405020304" pitchFamily="18" charset="0"/>
                <a:cs typeface="Times New Roman" panose="02020603050405020304" pitchFamily="18" charset="0"/>
              </a:rPr>
              <a:t>septembrie</a:t>
            </a:r>
            <a:r>
              <a:rPr lang="en-US" dirty="0">
                <a:latin typeface="Times New Roman" panose="02020603050405020304" pitchFamily="18" charset="0"/>
                <a:cs typeface="Times New Roman" panose="02020603050405020304" pitchFamily="18" charset="0"/>
              </a:rPr>
              <a:t> 202</a:t>
            </a:r>
            <a:r>
              <a:rPr lang="ro-RO" dirty="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la Ploiesti, 50 de participant, la </a:t>
            </a:r>
            <a:r>
              <a:rPr lang="en-GB" dirty="0" err="1">
                <a:latin typeface="Times New Roman" panose="02020603050405020304" pitchFamily="18" charset="0"/>
                <a:cs typeface="Times New Roman" panose="02020603050405020304" pitchFamily="18" charset="0"/>
              </a:rPr>
              <a:t>sal</a:t>
            </a:r>
            <a:r>
              <a:rPr lang="ro-RO" dirty="0">
                <a:latin typeface="Times New Roman" panose="02020603050405020304" pitchFamily="18" charset="0"/>
                <a:cs typeface="Times New Roman" panose="02020603050405020304" pitchFamily="18" charset="0"/>
              </a:rPr>
              <a:t>ă;</a:t>
            </a:r>
            <a:endParaRPr lang="en-US"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s-a adresat în special ocupațiilor reglementate </a:t>
            </a:r>
            <a:r>
              <a:rPr lang="ro-RO" dirty="0">
                <a:latin typeface="Times New Roman" panose="02020603050405020304" pitchFamily="18" charset="0"/>
                <a:cs typeface="Times New Roman" panose="02020603050405020304" pitchFamily="18" charset="0"/>
              </a:rPr>
              <a:t>î</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asigur</a:t>
            </a:r>
            <a:r>
              <a:rPr lang="ro-RO" dirty="0">
                <a:latin typeface="Times New Roman" panose="02020603050405020304" pitchFamily="18" charset="0"/>
                <a:cs typeface="Times New Roman" panose="02020603050405020304" pitchFamily="18" charset="0"/>
              </a:rPr>
              <a:t>ă</a:t>
            </a:r>
            <a:r>
              <a:rPr lang="en-US" dirty="0" err="1">
                <a:latin typeface="Times New Roman" panose="02020603050405020304" pitchFamily="18" charset="0"/>
                <a:cs typeface="Times New Roman" panose="02020603050405020304" pitchFamily="18" charset="0"/>
              </a:rPr>
              <a:t>ri</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48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300" y="1054100"/>
            <a:ext cx="11036300" cy="5509200"/>
          </a:xfrm>
          <a:prstGeom prst="rect">
            <a:avLst/>
          </a:prstGeom>
        </p:spPr>
        <p:txBody>
          <a:bodyPr wrap="square">
            <a:spAutoFit/>
          </a:bodyPr>
          <a:lstStyle/>
          <a:p>
            <a:r>
              <a:rPr lang="ro-RO" sz="2800" dirty="0">
                <a:latin typeface="Arial" panose="020B0604020202020204" pitchFamily="34" charset="0"/>
                <a:cs typeface="Arial" panose="020B0604020202020204" pitchFamily="34" charset="0"/>
              </a:rPr>
              <a:t>Valentin Ionescu, </a:t>
            </a:r>
            <a:r>
              <a:rPr lang="ro-RO" sz="2800" dirty="0" err="1">
                <a:latin typeface="Arial" panose="020B0604020202020204" pitchFamily="34" charset="0"/>
                <a:cs typeface="Arial" panose="020B0604020202020204" pitchFamily="34" charset="0"/>
              </a:rPr>
              <a:t>Presedinte</a:t>
            </a:r>
            <a:r>
              <a:rPr lang="ro-RO" sz="2800" dirty="0">
                <a:latin typeface="Arial" panose="020B0604020202020204" pitchFamily="34" charset="0"/>
                <a:cs typeface="Arial" panose="020B0604020202020204" pitchFamily="34" charset="0"/>
              </a:rPr>
              <a:t> ISF</a:t>
            </a:r>
          </a:p>
          <a:p>
            <a:r>
              <a:rPr lang="ro-RO" sz="2800" b="1" dirty="0">
                <a:latin typeface="Arial" panose="020B0604020202020204" pitchFamily="34" charset="0"/>
                <a:cs typeface="Arial" panose="020B0604020202020204" pitchFamily="34" charset="0"/>
              </a:rPr>
              <a:t>Identificarea unor soluții de creștere a nivelului de educație financiară în rândul populației</a:t>
            </a:r>
          </a:p>
          <a:p>
            <a:r>
              <a:rPr lang="ro-RO" sz="2800" dirty="0">
                <a:latin typeface="Arial" panose="020B0604020202020204" pitchFamily="34" charset="0"/>
                <a:cs typeface="Arial" panose="020B0604020202020204" pitchFamily="34" charset="0"/>
              </a:rPr>
              <a:t>-</a:t>
            </a:r>
            <a:r>
              <a:rPr lang="ro-RO" sz="2400" dirty="0">
                <a:latin typeface="Arial" panose="020B0604020202020204" pitchFamily="34" charset="0"/>
                <a:cs typeface="Arial" panose="020B0604020202020204" pitchFamily="34" charset="0"/>
              </a:rPr>
              <a:t>Evoluțiile recente din piețele financiare marcate de creșterea inflației și a ratelor dobânzilor, apariția unor noi forme de consiliere financiară, incidența crescută a fraudelor și escrocheriilor financiare, accentuează nevoia de educație financiară în rândul adulților. </a:t>
            </a:r>
          </a:p>
          <a:p>
            <a:endParaRPr lang="ro-RO"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-Educația financiară a devenit astfel o prioritate strategică la nivel național si european.</a:t>
            </a:r>
          </a:p>
          <a:p>
            <a:endParaRPr lang="ro-RO"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-Identificarea unor soluții de creștere a nivelului de educație financiară în rândul populației presupune, mai întâi evaluarea acestuia și identificarea zonelor deficitare</a:t>
            </a:r>
            <a:r>
              <a:rPr lang="ro-RO" sz="2400" dirty="0"/>
              <a:t>.</a:t>
            </a:r>
          </a:p>
        </p:txBody>
      </p:sp>
    </p:spTree>
    <p:extLst>
      <p:ext uri="{BB962C8B-B14F-4D97-AF65-F5344CB8AC3E}">
        <p14:creationId xmlns:p14="http://schemas.microsoft.com/office/powerpoint/2010/main" val="255902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050" y="1593850"/>
            <a:ext cx="10852150" cy="3539430"/>
          </a:xfrm>
          <a:prstGeom prst="rect">
            <a:avLst/>
          </a:prstGeom>
        </p:spPr>
        <p:txBody>
          <a:bodyPr wrap="square">
            <a:spAutoFit/>
          </a:bodyPr>
          <a:lstStyle/>
          <a:p>
            <a:r>
              <a:rPr lang="ro-RO" sz="2800" b="1" dirty="0"/>
              <a:t>Astfel ISF a demarat studiul legat de  „Percepția populației cu privire la domeniul asigurărilor, pensiilor private </a:t>
            </a:r>
            <a:r>
              <a:rPr lang="ro-RO" sz="2800" b="1" dirty="0" err="1"/>
              <a:t>şi</a:t>
            </a:r>
            <a:r>
              <a:rPr lang="ro-RO" sz="2800" b="1" dirty="0"/>
              <a:t> </a:t>
            </a:r>
            <a:r>
              <a:rPr lang="ro-RO" sz="2800" b="1" dirty="0" err="1"/>
              <a:t>investiţiilor</a:t>
            </a:r>
            <a:r>
              <a:rPr lang="ro-RO" sz="2800" b="1" dirty="0"/>
              <a:t> financiare„ </a:t>
            </a:r>
            <a:r>
              <a:rPr lang="ro-RO" sz="2800" dirty="0"/>
              <a:t>în parteneriat cu INSCOP RESEARCH.</a:t>
            </a:r>
          </a:p>
          <a:p>
            <a:endParaRPr lang="ro-RO" sz="2800" dirty="0"/>
          </a:p>
          <a:p>
            <a:r>
              <a:rPr lang="ro-RO" sz="2800" dirty="0"/>
              <a:t>-Prin aplicarea unui chestionar asupra unui eșantion reprezentativ, format din 1303 respondenți, cu vârsta de peste 18 ani, distribuiți la nivel național, a fost evaluat comportamentul consumatorilor de servicii financiare nebancare, în strânsă legătură cu nivelul de educație financiară. </a:t>
            </a:r>
          </a:p>
        </p:txBody>
      </p:sp>
    </p:spTree>
    <p:extLst>
      <p:ext uri="{BB962C8B-B14F-4D97-AF65-F5344CB8AC3E}">
        <p14:creationId xmlns:p14="http://schemas.microsoft.com/office/powerpoint/2010/main" val="41004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850" y="234246"/>
            <a:ext cx="10883900" cy="6370975"/>
          </a:xfrm>
          <a:prstGeom prst="rect">
            <a:avLst/>
          </a:prstGeom>
        </p:spPr>
        <p:txBody>
          <a:bodyPr wrap="square">
            <a:spAutoFit/>
          </a:bodyPr>
          <a:lstStyle/>
          <a:p>
            <a:r>
              <a:rPr lang="ro-RO" sz="2400" b="1" dirty="0"/>
              <a:t>Cele mai relevante concluzii rezultate în urma studiului pot fi rezumate astfel:</a:t>
            </a:r>
          </a:p>
          <a:p>
            <a:r>
              <a:rPr lang="ro-RO" sz="2400" dirty="0"/>
              <a:t>	Notorietatea produselor financiare nebancare în rândul populației este ridicată, peste 80% din respondenți având cunoștințe despre acestea. </a:t>
            </a:r>
            <a:r>
              <a:rPr lang="ro-RO" sz="2400" dirty="0">
                <a:solidFill>
                  <a:srgbClr val="FF0000"/>
                </a:solidFill>
              </a:rPr>
              <a:t>Cel mai ridicat nivel de notorietate s-a înregistrat pentru asigurarea de viață (87,8%) și asigurarea CASCO (86,2%), iar cel mai redus, pentru asigurările de răspundere profesională (38,3%) și pentru acțiuni, obligațiuni și unități de fonduri (66,4%);</a:t>
            </a:r>
          </a:p>
          <a:p>
            <a:r>
              <a:rPr lang="ro-RO" sz="2400" dirty="0"/>
              <a:t>	</a:t>
            </a:r>
            <a:r>
              <a:rPr lang="ro-RO" sz="2400" b="1" dirty="0"/>
              <a:t>Dintre cele 10 categorii de produse financiare nebancare analizate, doar la 4 categorii s-a înregistrat o notorietate mai mare de 80%, </a:t>
            </a:r>
            <a:r>
              <a:rPr lang="ro-RO" sz="2400" dirty="0"/>
              <a:t>la alte 5 categorii notorietatea s-a încadrat între 60-80%, existând și o categorie (asigurarea de răspundere profesională) cu o notorietate scăzută (38,3%), justificată prin aria de adresabilitate mult mai redusă a acesteia;</a:t>
            </a:r>
          </a:p>
          <a:p>
            <a:r>
              <a:rPr lang="ro-RO" sz="2400" dirty="0"/>
              <a:t>	</a:t>
            </a:r>
            <a:r>
              <a:rPr lang="ro-RO" sz="2400" b="1" dirty="0"/>
              <a:t>Gradul de utilizare a produselor financiare nebancare este relativ </a:t>
            </a:r>
            <a:r>
              <a:rPr lang="ro-RO" sz="2400" dirty="0"/>
              <a:t>scăzut, depinzând de caracterul obligatoriu sau facultativ al acestora, de nivelul veniturilor obținute, de nivelul studiilor dar și de nivelul de educație financiară al respondenților. Acesta s-a încadrat între 4,2% pentru acțiuni, obligațiuni și unități de fonduri, și 45,7% pentru asigurarea de răspundere civilă auto (RCA);</a:t>
            </a:r>
          </a:p>
          <a:p>
            <a:r>
              <a:rPr lang="ro-RO" sz="2400" dirty="0"/>
              <a:t>	</a:t>
            </a:r>
            <a:r>
              <a:rPr lang="ro-RO" sz="2400" b="1" dirty="0"/>
              <a:t>51,7% dintre respondenți au afirmat că au un nivel foarte bun de informare cu privire la produsele financiare nebancare, </a:t>
            </a:r>
          </a:p>
        </p:txBody>
      </p:sp>
    </p:spTree>
    <p:extLst>
      <p:ext uri="{BB962C8B-B14F-4D97-AF65-F5344CB8AC3E}">
        <p14:creationId xmlns:p14="http://schemas.microsoft.com/office/powerpoint/2010/main" val="137711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35846"/>
            <a:ext cx="11734800" cy="5693866"/>
          </a:xfrm>
          <a:prstGeom prst="rect">
            <a:avLst/>
          </a:prstGeom>
        </p:spPr>
        <p:txBody>
          <a:bodyPr wrap="square">
            <a:spAutoFit/>
          </a:bodyPr>
          <a:lstStyle/>
          <a:p>
            <a:r>
              <a:rPr lang="ro-RO" sz="2400" dirty="0"/>
              <a:t>	</a:t>
            </a:r>
            <a:r>
              <a:rPr lang="ro-RO" sz="2000" b="1" dirty="0"/>
              <a:t>37,1% dintre respondenți nu au achiziționat niciun produs financiar nebancar în ultimii 3 ani, </a:t>
            </a:r>
            <a:r>
              <a:rPr lang="ro-RO" sz="2000" dirty="0"/>
              <a:t>23,9% au achiziționat un singur tip de produs financiar, iar alți 29,5% au achiziționat între 2-4 tipuri de produse financiare nebancare. Doar 9,6% dintre respondenți au achiziționat cel puțin 5 tipuri de produse financiare nebancare din cele 10 produse financiare enumerate;</a:t>
            </a:r>
          </a:p>
          <a:p>
            <a:r>
              <a:rPr lang="ro-RO" sz="2000" dirty="0"/>
              <a:t>	</a:t>
            </a:r>
            <a:r>
              <a:rPr lang="ro-RO" sz="2000" b="1" dirty="0"/>
              <a:t>79,2% dintre persoanele chestionate au răspuns că nu cunosc fondul de pensii private la care sunt alocați;</a:t>
            </a:r>
          </a:p>
          <a:p>
            <a:r>
              <a:rPr lang="ro-RO" sz="2000" dirty="0"/>
              <a:t>	</a:t>
            </a:r>
            <a:r>
              <a:rPr lang="ro-RO" sz="2000" b="1" dirty="0"/>
              <a:t>71,2% dintre respondenți își exprimă acordul cu afirmația ”Dacă pe viitor voi încheia o poliță de asigurare facultativă (pentru locuință, CASCO, de răspundere civilă etc.), voi căuta cel puțin 3 oferte”;</a:t>
            </a:r>
          </a:p>
          <a:p>
            <a:r>
              <a:rPr lang="ro-RO" sz="2000" dirty="0"/>
              <a:t>	62,1% dintre cei intervievați susținând că, de obicei, citesc situațiile informative primite de la instituțiile financiare (fond de pensii, societate de asigurări etc.) cu care colaborează;</a:t>
            </a:r>
          </a:p>
          <a:p>
            <a:r>
              <a:rPr lang="ro-RO" sz="2000" dirty="0"/>
              <a:t>	</a:t>
            </a:r>
            <a:r>
              <a:rPr lang="ro-RO" sz="2000" dirty="0">
                <a:solidFill>
                  <a:srgbClr val="FF0000"/>
                </a:solidFill>
              </a:rPr>
              <a:t>Doar 26,7% dintre participanții la sondaj au auzit că pot beneficia de o deducere fiscală în limita a 400 euro anual atunci când contribuie la un fond de pensii private facultative;</a:t>
            </a:r>
          </a:p>
          <a:p>
            <a:endParaRPr lang="ro-RO" sz="2000" dirty="0">
              <a:solidFill>
                <a:srgbClr val="FF0000"/>
              </a:solidFill>
            </a:endParaRPr>
          </a:p>
          <a:p>
            <a:r>
              <a:rPr lang="ro-RO" sz="2000" dirty="0"/>
              <a:t>	Cei mai mulți respondenți au indicat paginile de internet ale instituțiilor financiare nebancare ca sursă de informare înainte de a achiziționa un produs financiar (22,4%), urmați de cei care au precizat sediul instituției financiare nebancare (fond de pensii, societate de asigurări, societate de investiții financiare) (18,2%). Un procent destul de mare (15,8%) au afirmat că apelează la sfatul rudelor și al prietenilor, și doar 10,7% urmează  sfatul unui serviciu de consultanță financiară autorizată;</a:t>
            </a:r>
          </a:p>
        </p:txBody>
      </p:sp>
    </p:spTree>
    <p:extLst>
      <p:ext uri="{BB962C8B-B14F-4D97-AF65-F5344CB8AC3E}">
        <p14:creationId xmlns:p14="http://schemas.microsoft.com/office/powerpoint/2010/main" val="183253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150" y="927596"/>
            <a:ext cx="10287000" cy="5324535"/>
          </a:xfrm>
          <a:prstGeom prst="rect">
            <a:avLst/>
          </a:prstGeom>
        </p:spPr>
        <p:txBody>
          <a:bodyPr wrap="square">
            <a:spAutoFit/>
          </a:bodyPr>
          <a:lstStyle/>
          <a:p>
            <a:r>
              <a:rPr lang="ro-RO" sz="2000" dirty="0"/>
              <a:t>	</a:t>
            </a:r>
            <a:r>
              <a:rPr lang="ro-RO" sz="2000" dirty="0">
                <a:solidFill>
                  <a:srgbClr val="FF0000"/>
                </a:solidFill>
              </a:rPr>
              <a:t>28,5% dintre respondenți ar prefera să țină banii economisiți în casă în valută, 25,8% i-ar depune la bancă, 15,4% i-ar investi în imobiliare (terenuri, case, apartamente), iar 8% ar începe o afacere</a:t>
            </a:r>
            <a:r>
              <a:rPr lang="ro-RO" sz="2000" dirty="0"/>
              <a:t>. Predilecția românilor pentru păstrarea economiilor în valută, respectiv în depozite bancare reflectă o reținere a acestora la asumarea unor riscuri;</a:t>
            </a:r>
          </a:p>
          <a:p>
            <a:r>
              <a:rPr lang="ro-RO" sz="2000" dirty="0"/>
              <a:t>	</a:t>
            </a:r>
            <a:r>
              <a:rPr lang="ro-RO" sz="2000" dirty="0">
                <a:solidFill>
                  <a:srgbClr val="FF0000"/>
                </a:solidFill>
              </a:rPr>
              <a:t>Doar 3,5% dintre respondenți ar fi de acord să  investească în acțiuni și obligațiuni listate la Bursă, ceea ce reprezintă un procent foarte mic</a:t>
            </a:r>
          </a:p>
          <a:p>
            <a:r>
              <a:rPr lang="ro-RO" sz="2000" dirty="0"/>
              <a:t>	Principalele motive pentru încheierea unei asigurări facultative menționate de cei care au avut vreodată o astfel de poliță sunt: problemele medicale personale (variantă aleasă de 29,8% din totalul eșantionului),  obligația legală (21,6%),  solicitarea din partea băncilor (13,4%), situații dificile în care s-au aflat rudele, prietenii (9.3%);</a:t>
            </a:r>
          </a:p>
          <a:p>
            <a:r>
              <a:rPr lang="ro-RO" sz="2000" dirty="0"/>
              <a:t>	</a:t>
            </a:r>
            <a:r>
              <a:rPr lang="ro-RO" sz="2000" dirty="0">
                <a:solidFill>
                  <a:srgbClr val="FF0000"/>
                </a:solidFill>
              </a:rPr>
              <a:t>Cel mai important criteriu de selecție a asiguratorului a fost considerat prețul (26,4%), urmat de experiența personală anterioară cu compania respectivă (25,1%), reputația companiei (16,3%) și nivelul acoperirilor (14,4%);</a:t>
            </a:r>
          </a:p>
          <a:p>
            <a:r>
              <a:rPr lang="ro-RO" sz="2000" dirty="0"/>
              <a:t>	</a:t>
            </a:r>
            <a:r>
              <a:rPr lang="ro-RO" sz="2000" b="1" dirty="0"/>
              <a:t>Cu toate că a crescut interesul populației pentru achiziționarea asigurărilor în sistem on-line, cea mai pare parte a respondenților (80,4%) au declarat că au încheiat ultima poliță la sediul unei companii de asigurări sau în urma discuții cu un broker;</a:t>
            </a:r>
          </a:p>
          <a:p>
            <a:endParaRPr lang="ro-RO" sz="2000" dirty="0"/>
          </a:p>
        </p:txBody>
      </p:sp>
    </p:spTree>
    <p:extLst>
      <p:ext uri="{BB962C8B-B14F-4D97-AF65-F5344CB8AC3E}">
        <p14:creationId xmlns:p14="http://schemas.microsoft.com/office/powerpoint/2010/main" val="27614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2884-76A9-4085-B1CE-A9144C2F1A3B}"/>
              </a:ext>
            </a:extLst>
          </p:cNvPr>
          <p:cNvSpPr>
            <a:spLocks noGrp="1"/>
          </p:cNvSpPr>
          <p:nvPr>
            <p:ph type="title"/>
          </p:nvPr>
        </p:nvSpPr>
        <p:spPr/>
        <p:txBody>
          <a:bodyPr/>
          <a:lstStyle/>
          <a:p>
            <a:r>
              <a:rPr lang="en-US" b="1" dirty="0" err="1">
                <a:solidFill>
                  <a:schemeClr val="tx1"/>
                </a:solidFill>
              </a:rPr>
              <a:t>Indicatori</a:t>
            </a:r>
            <a:r>
              <a:rPr lang="en-US" b="1" dirty="0">
                <a:solidFill>
                  <a:schemeClr val="tx1"/>
                </a:solidFill>
              </a:rPr>
              <a:t> </a:t>
            </a:r>
            <a:r>
              <a:rPr lang="ro-RO" b="1" dirty="0" err="1">
                <a:solidFill>
                  <a:schemeClr val="tx1"/>
                </a:solidFill>
              </a:rPr>
              <a:t>Educatie</a:t>
            </a:r>
            <a:r>
              <a:rPr lang="ro-RO" b="1" dirty="0">
                <a:solidFill>
                  <a:schemeClr val="tx1"/>
                </a:solidFill>
              </a:rPr>
              <a:t> Financiara</a:t>
            </a:r>
            <a:r>
              <a:rPr lang="en-US" b="1" dirty="0">
                <a:solidFill>
                  <a:schemeClr val="tx1"/>
                </a:solidFill>
              </a:rPr>
              <a:t> 202</a:t>
            </a:r>
            <a:r>
              <a:rPr lang="ro-RO" b="1" dirty="0">
                <a:solidFill>
                  <a:schemeClr val="tx1"/>
                </a:solidFill>
              </a:rPr>
              <a:t>3</a:t>
            </a:r>
          </a:p>
        </p:txBody>
      </p:sp>
      <p:graphicFrame>
        <p:nvGraphicFramePr>
          <p:cNvPr id="13" name="Content Placeholder 12">
            <a:extLst>
              <a:ext uri="{FF2B5EF4-FFF2-40B4-BE49-F238E27FC236}">
                <a16:creationId xmlns:a16="http://schemas.microsoft.com/office/drawing/2014/main" id="{BE5E8782-D54E-1859-D98E-DB0471DF1D03}"/>
              </a:ext>
            </a:extLst>
          </p:cNvPr>
          <p:cNvGraphicFramePr>
            <a:graphicFrameLocks noGrp="1"/>
          </p:cNvGraphicFramePr>
          <p:nvPr>
            <p:ph sz="quarter" idx="1"/>
            <p:extLst>
              <p:ext uri="{D42A27DB-BD31-4B8C-83A1-F6EECF244321}">
                <p14:modId xmlns:p14="http://schemas.microsoft.com/office/powerpoint/2010/main" val="693581204"/>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35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BFE6-1989-4664-AA17-97FCC258B2C1}"/>
              </a:ext>
            </a:extLst>
          </p:cNvPr>
          <p:cNvSpPr>
            <a:spLocks noGrp="1"/>
          </p:cNvSpPr>
          <p:nvPr>
            <p:ph type="title"/>
          </p:nvPr>
        </p:nvSpPr>
        <p:spPr/>
        <p:txBody>
          <a:bodyPr/>
          <a:lstStyle/>
          <a:p>
            <a:r>
              <a:rPr lang="en-US" dirty="0"/>
              <a:t>2.</a:t>
            </a:r>
            <a:r>
              <a:rPr lang="ru-RU" dirty="0"/>
              <a:t> Sesiuni de formare şi informare financiară</a:t>
            </a:r>
            <a:endParaRPr lang="ro-RO" dirty="0"/>
          </a:p>
        </p:txBody>
      </p:sp>
      <p:graphicFrame>
        <p:nvGraphicFramePr>
          <p:cNvPr id="3" name="Content Placeholder 2">
            <a:extLst>
              <a:ext uri="{FF2B5EF4-FFF2-40B4-BE49-F238E27FC236}">
                <a16:creationId xmlns:a16="http://schemas.microsoft.com/office/drawing/2014/main" id="{B43089FA-89C3-F115-254E-DAD895DFE2F9}"/>
              </a:ext>
            </a:extLst>
          </p:cNvPr>
          <p:cNvGraphicFramePr>
            <a:graphicFrameLocks noGrp="1"/>
          </p:cNvGraphicFramePr>
          <p:nvPr>
            <p:ph sz="quarter" idx="1"/>
            <p:extLst>
              <p:ext uri="{D42A27DB-BD31-4B8C-83A1-F6EECF244321}">
                <p14:modId xmlns:p14="http://schemas.microsoft.com/office/powerpoint/2010/main" val="3776475403"/>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07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95C62-6DDE-42F7-ACE3-D87A77394F34}"/>
              </a:ext>
            </a:extLst>
          </p:cNvPr>
          <p:cNvSpPr>
            <a:spLocks noGrp="1"/>
          </p:cNvSpPr>
          <p:nvPr>
            <p:ph type="title"/>
          </p:nvPr>
        </p:nvSpPr>
        <p:spPr>
          <a:xfrm>
            <a:off x="1219200" y="274638"/>
            <a:ext cx="9617122" cy="1143000"/>
          </a:xfrm>
        </p:spPr>
        <p:txBody>
          <a:bodyPr>
            <a:normAutofit fontScale="90000"/>
          </a:bodyPr>
          <a:lstStyle/>
          <a:p>
            <a:r>
              <a:rPr lang="ro-RO" dirty="0"/>
              <a:t>2.1</a:t>
            </a:r>
            <a:r>
              <a:rPr lang="en-US" dirty="0"/>
              <a:t>.</a:t>
            </a:r>
            <a:r>
              <a:rPr lang="ru-RU" dirty="0"/>
              <a:t> Sesiuni de formare şi informare financiară</a:t>
            </a:r>
            <a:r>
              <a:rPr lang="en-US" dirty="0"/>
              <a:t> </a:t>
            </a:r>
            <a:r>
              <a:rPr lang="ro-RO" dirty="0"/>
              <a:t>pentru</a:t>
            </a:r>
            <a:r>
              <a:rPr lang="en-US" dirty="0"/>
              <a:t> </a:t>
            </a:r>
            <a:r>
              <a:rPr lang="en-US" dirty="0" err="1"/>
              <a:t>profesori</a:t>
            </a:r>
            <a:endParaRPr lang="ro-RO" dirty="0"/>
          </a:p>
        </p:txBody>
      </p:sp>
      <p:sp>
        <p:nvSpPr>
          <p:cNvPr id="6" name="Content Placeholder 5">
            <a:extLst>
              <a:ext uri="{FF2B5EF4-FFF2-40B4-BE49-F238E27FC236}">
                <a16:creationId xmlns:a16="http://schemas.microsoft.com/office/drawing/2014/main" id="{876E0928-AFD3-47B7-8101-B792518ABEE5}"/>
              </a:ext>
            </a:extLst>
          </p:cNvPr>
          <p:cNvSpPr>
            <a:spLocks noGrp="1"/>
          </p:cNvSpPr>
          <p:nvPr>
            <p:ph sz="quarter" idx="1"/>
          </p:nvPr>
        </p:nvSpPr>
        <p:spPr>
          <a:xfrm>
            <a:off x="687305" y="2012576"/>
            <a:ext cx="4453922" cy="3450613"/>
          </a:xfrm>
        </p:spPr>
        <p:txBody>
          <a:bodyPr>
            <a:normAutofit fontScale="77500" lnSpcReduction="20000"/>
          </a:bodyPr>
          <a:lstStyle/>
          <a:p>
            <a:r>
              <a:rPr lang="en-US" dirty="0" err="1">
                <a:latin typeface="Times New Roman" panose="02020603050405020304" pitchFamily="18" charset="0"/>
                <a:cs typeface="Times New Roman" panose="02020603050405020304" pitchFamily="18" charset="0"/>
              </a:rPr>
              <a:t>Programul</a:t>
            </a:r>
            <a:r>
              <a:rPr lang="ru-RU" dirty="0">
                <a:latin typeface="Times New Roman" panose="02020603050405020304" pitchFamily="18" charset="0"/>
                <a:cs typeface="Times New Roman" panose="02020603050405020304" pitchFamily="18" charset="0"/>
              </a:rPr>
              <a:t>:  „Formarea personalului didactic din învățământul preuniversitar în domeniul financiar nebancar (FinTTT)”</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adresat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didactice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preuniversitare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ciclul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gimnazial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predau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disciplina</a:t>
            </a:r>
            <a:r>
              <a:rPr lang="en-US" dirty="0">
                <a:latin typeface="Times New Roman" panose="02020603050405020304" pitchFamily="18" charset="0"/>
                <a:cs typeface="Times New Roman" panose="02020603050405020304" pitchFamily="18" charset="0"/>
              </a:rPr>
              <a:t> “Educa</a:t>
            </a:r>
            <a:r>
              <a:rPr lang="ro-RO" dirty="0">
                <a:latin typeface="Times New Roman" panose="02020603050405020304" pitchFamily="18" charset="0"/>
                <a:cs typeface="Times New Roman" panose="02020603050405020304" pitchFamily="18" charset="0"/>
              </a:rPr>
              <a:t>ț</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financiar</a:t>
            </a:r>
            <a:r>
              <a:rPr lang="en-US" dirty="0">
                <a:latin typeface="Times New Roman" panose="02020603050405020304" pitchFamily="18" charset="0"/>
                <a:cs typeface="Times New Roman" panose="02020603050405020304" pitchFamily="18" charset="0"/>
              </a:rPr>
              <a:t>-economic</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60 ore  de </a:t>
            </a:r>
            <a:r>
              <a:rPr lang="en-US" dirty="0" err="1">
                <a:latin typeface="Times New Roman" panose="02020603050405020304" pitchFamily="18" charset="0"/>
                <a:cs typeface="Times New Roman" panose="02020603050405020304" pitchFamily="18" charset="0"/>
              </a:rPr>
              <a:t>predare</a:t>
            </a:r>
            <a:r>
              <a:rPr lang="en-US" dirty="0">
                <a:latin typeface="Times New Roman" panose="02020603050405020304" pitchFamily="18" charset="0"/>
                <a:cs typeface="Times New Roman" panose="02020603050405020304" pitchFamily="18" charset="0"/>
              </a:rPr>
              <a:t> la care se </a:t>
            </a:r>
            <a:r>
              <a:rPr lang="en-US" dirty="0" err="1">
                <a:latin typeface="Times New Roman" panose="02020603050405020304" pitchFamily="18" charset="0"/>
                <a:cs typeface="Times New Roman" panose="02020603050405020304" pitchFamily="18" charset="0"/>
              </a:rPr>
              <a:t>adaug</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evaluare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portofoliu</a:t>
            </a:r>
            <a:r>
              <a:rPr lang="en-US" dirty="0">
                <a:latin typeface="Times New Roman" panose="02020603050405020304" pitchFamily="18" charset="0"/>
                <a:cs typeface="Times New Roman" panose="02020603050405020304" pitchFamily="18" charset="0"/>
              </a:rPr>
              <a:t> </a:t>
            </a:r>
          </a:p>
          <a:p>
            <a:r>
              <a:rPr lang="ro-RO"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participanţi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însumând</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număr</a:t>
            </a:r>
            <a:r>
              <a:rPr lang="en-US" dirty="0">
                <a:latin typeface="Times New Roman" panose="02020603050405020304" pitchFamily="18" charset="0"/>
                <a:cs typeface="Times New Roman" panose="02020603050405020304" pitchFamily="18" charset="0"/>
              </a:rPr>
              <a:t> de </a:t>
            </a:r>
            <a:r>
              <a:rPr lang="ro-RO" dirty="0">
                <a:latin typeface="Times New Roman" panose="02020603050405020304" pitchFamily="18" charset="0"/>
                <a:cs typeface="Times New Roman" panose="02020603050405020304" pitchFamily="18" charset="0"/>
              </a:rPr>
              <a:t>155</a:t>
            </a:r>
            <a:r>
              <a:rPr lang="en-US" dirty="0">
                <a:latin typeface="Times New Roman" panose="02020603050405020304" pitchFamily="18" charset="0"/>
                <a:cs typeface="Times New Roman" panose="02020603050405020304" pitchFamily="18" charset="0"/>
              </a:rPr>
              <a:t> cadre </a:t>
            </a:r>
            <a:r>
              <a:rPr lang="en-US" dirty="0" err="1">
                <a:latin typeface="Times New Roman" panose="02020603050405020304" pitchFamily="18" charset="0"/>
                <a:cs typeface="Times New Roman" panose="02020603050405020304" pitchFamily="18" charset="0"/>
              </a:rPr>
              <a:t>didactice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înscrise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Rata de </a:t>
            </a:r>
            <a:r>
              <a:rPr lang="en-US" dirty="0" err="1">
                <a:latin typeface="Times New Roman" panose="02020603050405020304" pitchFamily="18" charset="0"/>
                <a:cs typeface="Times New Roman" panose="02020603050405020304" pitchFamily="18" charset="0"/>
              </a:rPr>
              <a:t>absolvire</a:t>
            </a:r>
            <a:r>
              <a:rPr lang="en-US"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61</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pic>
        <p:nvPicPr>
          <p:cNvPr id="7" name="Imagine 6"/>
          <p:cNvPicPr/>
          <p:nvPr/>
        </p:nvPicPr>
        <p:blipFill>
          <a:blip r:embed="rId2">
            <a:extLst>
              <a:ext uri="{28A0092B-C50C-407E-A947-70E740481C1C}">
                <a14:useLocalDpi xmlns:a14="http://schemas.microsoft.com/office/drawing/2010/main" val="0"/>
              </a:ext>
            </a:extLst>
          </a:blip>
          <a:srcRect/>
          <a:stretch>
            <a:fillRect/>
          </a:stretch>
        </p:blipFill>
        <p:spPr bwMode="auto">
          <a:xfrm>
            <a:off x="5252815" y="1817890"/>
            <a:ext cx="6626860" cy="3877310"/>
          </a:xfrm>
          <a:prstGeom prst="rect">
            <a:avLst/>
          </a:prstGeom>
          <a:noFill/>
        </p:spPr>
      </p:pic>
    </p:spTree>
    <p:extLst>
      <p:ext uri="{BB962C8B-B14F-4D97-AF65-F5344CB8AC3E}">
        <p14:creationId xmlns:p14="http://schemas.microsoft.com/office/powerpoint/2010/main" val="1020805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hilibru">
  <a:themeElements>
    <a:clrScheme name="Echilibru">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chilibru">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chilibru">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A9DAFD894E9D4EADD80EBFC777A1D6" ma:contentTypeVersion="2" ma:contentTypeDescription="Creați un document nou." ma:contentTypeScope="" ma:versionID="c1b593fe78fa489dfc237e5a884f8de0">
  <xsd:schema xmlns:xsd="http://www.w3.org/2001/XMLSchema" xmlns:xs="http://www.w3.org/2001/XMLSchema" xmlns:p="http://schemas.microsoft.com/office/2006/metadata/properties" xmlns:ns3="48e38e82-50c1-42d4-ab26-a35da2de83f7" targetNamespace="http://schemas.microsoft.com/office/2006/metadata/properties" ma:root="true" ma:fieldsID="b969e96c724e2d9e3f4083e7293d0498" ns3:_="">
    <xsd:import namespace="48e38e82-50c1-42d4-ab26-a35da2de83f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38e82-50c1-42d4-ab26-a35da2de8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9E0680-E5EF-49B7-BD01-CC669A98EA04}">
  <ds:schemaRefs>
    <ds:schemaRef ds:uri="http://schemas.microsoft.com/sharepoint/v3/contenttype/forms"/>
  </ds:schemaRefs>
</ds:datastoreItem>
</file>

<file path=customXml/itemProps2.xml><?xml version="1.0" encoding="utf-8"?>
<ds:datastoreItem xmlns:ds="http://schemas.openxmlformats.org/officeDocument/2006/customXml" ds:itemID="{1104F075-48FA-4327-96CD-1BECD24AC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38e82-50c1-42d4-ab26-a35da2de83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588A26-E4BD-4E63-BF2A-7ABE0312F7D0}">
  <ds:schemaRefs>
    <ds:schemaRef ds:uri="http://purl.org/dc/elements/1.1/"/>
    <ds:schemaRef ds:uri="http://schemas.microsoft.com/office/2006/metadata/properties"/>
    <ds:schemaRef ds:uri="http://purl.org/dc/terms/"/>
    <ds:schemaRef ds:uri="http://schemas.openxmlformats.org/package/2006/metadata/core-properties"/>
    <ds:schemaRef ds:uri="48e38e82-50c1-42d4-ab26-a35da2de83f7"/>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Equity</Template>
  <TotalTime>1218</TotalTime>
  <Words>1888</Words>
  <Application>Microsoft Office PowerPoint</Application>
  <PresentationFormat>Ecran lat</PresentationFormat>
  <Paragraphs>115</Paragraphs>
  <Slides>18</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18</vt:i4>
      </vt:variant>
    </vt:vector>
  </HeadingPairs>
  <TitlesOfParts>
    <vt:vector size="25" baseType="lpstr">
      <vt:lpstr>Arial</vt:lpstr>
      <vt:lpstr>Calibri</vt:lpstr>
      <vt:lpstr>Franklin Gothic Book</vt:lpstr>
      <vt:lpstr>Perpetua</vt:lpstr>
      <vt:lpstr>Times New Roman</vt:lpstr>
      <vt:lpstr>Wingdings 2</vt:lpstr>
      <vt:lpstr>Echilibru</vt:lpstr>
      <vt:lpstr>Prezentare PowerPoint</vt:lpstr>
      <vt:lpstr>Prezentare PowerPoint</vt:lpstr>
      <vt:lpstr>Prezentare PowerPoint</vt:lpstr>
      <vt:lpstr>Prezentare PowerPoint</vt:lpstr>
      <vt:lpstr>Prezentare PowerPoint</vt:lpstr>
      <vt:lpstr>Prezentare PowerPoint</vt:lpstr>
      <vt:lpstr>Indicatori Educatie Financiara 2023</vt:lpstr>
      <vt:lpstr>2. Sesiuni de formare şi informare financiară</vt:lpstr>
      <vt:lpstr>2.1. Sesiuni de formare şi informare financiară pentru profesori</vt:lpstr>
      <vt:lpstr>2.1. Sesiuni de formare şi informare financiară pentru profesori</vt:lpstr>
      <vt:lpstr>Set materiale didactice profesori</vt:lpstr>
      <vt:lpstr>2.2.1.Start2learn: Finanțe personale</vt:lpstr>
      <vt:lpstr>2.2.2. Sesiuni de formare şi informare financiară –studenți</vt:lpstr>
      <vt:lpstr>2.2.3. Academia de asigurari</vt:lpstr>
      <vt:lpstr>2.2.4. Academia de investitii</vt:lpstr>
      <vt:lpstr>Studii de cercetare:</vt:lpstr>
      <vt:lpstr>Indicatori Educatie Financiara 2023</vt:lpstr>
      <vt:lpstr>Conferinţe  naţionale de formare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activitate 2021</dc:title>
  <dc:creator>Aurelia Fatu</dc:creator>
  <cp:lastModifiedBy>Gabriela Ungureanu</cp:lastModifiedBy>
  <cp:revision>45</cp:revision>
  <dcterms:created xsi:type="dcterms:W3CDTF">2022-02-23T07:16:09Z</dcterms:created>
  <dcterms:modified xsi:type="dcterms:W3CDTF">2024-02-29T14:02:11Z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0x01010089A9DAFD894E9D4EADD80EBFC777A1D6</vt:lpwstr>
  </property>
</Properties>
</file>