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</p:sldIdLst>
  <p:sldSz cx="18288000" cy="10287000"/>
  <p:notesSz cx="6858000" cy="9144000"/>
  <p:embeddedFontLst>
    <p:embeddedFont>
      <p:font typeface="Arial Bold" panose="020B0704020202020204" pitchFamily="34" charset="0"/>
      <p:bold r:id="rId12"/>
    </p:embeddedFont>
    <p:embeddedFont>
      <p:font typeface="Montserrat Classic" panose="020B0604020202020204" charset="-18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2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xandra Dinisoae" initials="RD" lastIdx="1" clrIdx="0">
    <p:extLst>
      <p:ext uri="{19B8F6BF-5375-455C-9EA6-DF929625EA0E}">
        <p15:presenceInfo xmlns:p15="http://schemas.microsoft.com/office/powerpoint/2012/main" userId="S-1-5-21-1555829968-735011186-3171912939-30672" providerId="AD"/>
      </p:ext>
    </p:extLst>
  </p:cmAuthor>
  <p:cmAuthor id="2" name="OfficeSP 2019" initials="O2" lastIdx="1" clrIdx="1">
    <p:extLst>
      <p:ext uri="{19B8F6BF-5375-455C-9EA6-DF929625EA0E}">
        <p15:presenceInfo xmlns:p15="http://schemas.microsoft.com/office/powerpoint/2012/main" userId="9e987d6d7898a1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959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62" y="22"/>
      </p:cViewPr>
      <p:guideLst>
        <p:guide orient="horz" pos="3432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2-28T09:29:01.795" idx="1">
    <p:pos x="11472" y="-78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B051C-D939-4DD8-B093-31CBC95D7B87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B4568-D86F-4C82-99A2-4E020372F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5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1ED05-8623-4FBE-8335-3737D1B733DC}" type="datetimeFigureOut">
              <a:rPr lang="ro-RO" smtClean="0"/>
              <a:t>28.02.2024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06523-2F8D-4A6B-837D-41537A80E3C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358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Asta </a:t>
            </a:r>
            <a:r>
              <a:rPr lang="ro-RO" sz="12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inseamna</a:t>
            </a:r>
            <a:r>
              <a:rPr lang="ro-RO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 brokerii </a:t>
            </a:r>
            <a:r>
              <a:rPr lang="ro-RO" sz="12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isi</a:t>
            </a:r>
            <a:r>
              <a:rPr lang="ro-RO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fac bine </a:t>
            </a:r>
            <a:r>
              <a:rPr lang="ro-RO" sz="12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treba</a:t>
            </a:r>
            <a:r>
              <a:rPr lang="ro-RO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2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snt</a:t>
            </a:r>
            <a:r>
              <a:rPr lang="ro-RO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 canal de </a:t>
            </a:r>
            <a:r>
              <a:rPr lang="ro-RO" sz="12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distributie</a:t>
            </a:r>
            <a:r>
              <a:rPr lang="ro-RO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foarte eficient si preferat de </a:t>
            </a:r>
            <a:r>
              <a:rPr lang="ro-RO" sz="12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catre</a:t>
            </a:r>
            <a:r>
              <a:rPr lang="ro-RO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clienti.</a:t>
            </a:r>
            <a:endParaRPr lang="ro-RO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06523-2F8D-4A6B-837D-41537A80E3C9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4988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am sa va dau un exemplu: la cutremurul din 1977 era cate un televizor la o scara de bloc, acum nu mai exista camera </a:t>
            </a:r>
            <a:r>
              <a:rPr lang="ro-RO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fara</a:t>
            </a:r>
            <a:r>
              <a:rPr lang="ro-RO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 televizor. Plus monitoare de calculatoare, alte </a:t>
            </a:r>
            <a:r>
              <a:rPr lang="ro-RO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electrocanice</a:t>
            </a:r>
            <a:r>
              <a:rPr lang="ro-RO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centrale termice de apartament si aparate de aer </a:t>
            </a:r>
            <a:r>
              <a:rPr lang="ro-RO" sz="18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conditionat</a:t>
            </a:r>
            <a:r>
              <a:rPr lang="ro-RO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06523-2F8D-4A6B-837D-41537A80E3C9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919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Acest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persoane ar putea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incepe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vorbeasca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cu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clientii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despre asigurari simple, uzuale,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urmand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 cei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carora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 place domeniul sau care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performeaza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 se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supuna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cerinelor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legale de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pregatire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contnua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examinare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perioadica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Sunt si alte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ratiuni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exista per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 se descurca sa-si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cumepre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singuri, online, asigurari uzuale,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fara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avea vreo certificare formala. Este hilar si incorect sa ne imaginam ca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aceleasi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persoane nu pot ajuta si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alti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oameni sa se protejeze printr-o </a:t>
            </a:r>
            <a:r>
              <a:rPr lang="ro-RO" sz="1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polita</a:t>
            </a:r>
            <a:r>
              <a:rPr lang="ro-RO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asigurare...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06523-2F8D-4A6B-837D-41537A80E3C9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043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 userDrawn="1"/>
        </p:nvSpPr>
        <p:spPr>
          <a:xfrm>
            <a:off x="0" y="2262369"/>
            <a:ext cx="7643707" cy="8024631"/>
          </a:xfrm>
          <a:custGeom>
            <a:avLst/>
            <a:gdLst/>
            <a:ahLst/>
            <a:cxnLst/>
            <a:rect l="l" t="t" r="r" b="b"/>
            <a:pathLst>
              <a:path w="7643707" h="8024631">
                <a:moveTo>
                  <a:pt x="0" y="0"/>
                </a:moveTo>
                <a:lnTo>
                  <a:pt x="7643707" y="0"/>
                </a:lnTo>
                <a:lnTo>
                  <a:pt x="7643707" y="8024631"/>
                </a:lnTo>
                <a:lnTo>
                  <a:pt x="0" y="80246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241" r="-100298" b="-11872"/>
            </a:stretch>
          </a:blipFill>
        </p:spPr>
      </p:sp>
      <p:sp>
        <p:nvSpPr>
          <p:cNvPr id="9" name="TextBox 3"/>
          <p:cNvSpPr txBox="1"/>
          <p:nvPr userDrawn="1"/>
        </p:nvSpPr>
        <p:spPr>
          <a:xfrm>
            <a:off x="8845934" y="5927446"/>
            <a:ext cx="8661955" cy="3431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4"/>
              </a:lnSpc>
            </a:pPr>
            <a:r>
              <a:rPr lang="en-US" sz="1903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History</a:t>
            </a:r>
          </a:p>
          <a:p>
            <a:pPr>
              <a:lnSpc>
                <a:spcPts val="2664"/>
              </a:lnSpc>
            </a:pPr>
            <a:endParaRPr lang="en-US" sz="1903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64"/>
              </a:lnSpc>
            </a:pPr>
            <a:r>
              <a:rPr lang="en-US" sz="1903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presentation session, the background / introduction </a:t>
            </a:r>
          </a:p>
          <a:p>
            <a:pPr>
              <a:lnSpc>
                <a:spcPts val="2664"/>
              </a:lnSpc>
            </a:pPr>
            <a:r>
              <a:rPr lang="en-US" sz="1903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filled with information that is arranged systematically</a:t>
            </a:r>
          </a:p>
          <a:p>
            <a:pPr>
              <a:lnSpc>
                <a:spcPts val="2664"/>
              </a:lnSpc>
            </a:pPr>
            <a:r>
              <a:rPr lang="en-US" sz="1903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effectively with respect to an interesting topic to be used</a:t>
            </a:r>
          </a:p>
          <a:p>
            <a:pPr>
              <a:lnSpc>
                <a:spcPts val="2664"/>
              </a:lnSpc>
            </a:pPr>
            <a:r>
              <a:rPr lang="en-US" sz="1903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material for discussion at the opening of the presentation</a:t>
            </a:r>
          </a:p>
          <a:p>
            <a:pPr>
              <a:lnSpc>
                <a:spcPts val="2664"/>
              </a:lnSpc>
            </a:pPr>
            <a:r>
              <a:rPr lang="en-US" sz="1903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session. The introduction can provide a general overview for</a:t>
            </a:r>
          </a:p>
          <a:p>
            <a:pPr>
              <a:lnSpc>
                <a:spcPts val="2664"/>
              </a:lnSpc>
            </a:pPr>
            <a:r>
              <a:rPr lang="en-US" sz="1903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who are listening to your presentation so that the key</a:t>
            </a:r>
          </a:p>
          <a:p>
            <a:pPr>
              <a:lnSpc>
                <a:spcPts val="2664"/>
              </a:lnSpc>
            </a:pPr>
            <a:r>
              <a:rPr lang="en-US" sz="1903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on the topic of discussion are emphasized during this</a:t>
            </a:r>
          </a:p>
          <a:p>
            <a:pPr>
              <a:lnSpc>
                <a:spcPts val="2664"/>
              </a:lnSpc>
            </a:pPr>
            <a:r>
              <a:rPr lang="en-US" sz="1903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/ introductory presentation session.</a:t>
            </a:r>
          </a:p>
        </p:txBody>
      </p:sp>
      <p:sp>
        <p:nvSpPr>
          <p:cNvPr id="10" name="TextBox 4"/>
          <p:cNvSpPr txBox="1"/>
          <p:nvPr userDrawn="1"/>
        </p:nvSpPr>
        <p:spPr>
          <a:xfrm>
            <a:off x="8845934" y="2282988"/>
            <a:ext cx="841336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51"/>
              </a:lnSpc>
            </a:pPr>
            <a:r>
              <a:rPr lang="en-US" sz="9360" b="1" dirty="0">
                <a:solidFill>
                  <a:srgbClr val="0F4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Our Company</a:t>
            </a:r>
          </a:p>
        </p:txBody>
      </p:sp>
      <p:sp>
        <p:nvSpPr>
          <p:cNvPr id="11" name="AutoShape 5"/>
          <p:cNvSpPr/>
          <p:nvPr userDrawn="1"/>
        </p:nvSpPr>
        <p:spPr>
          <a:xfrm>
            <a:off x="11850061" y="633531"/>
            <a:ext cx="6437939" cy="0"/>
          </a:xfrm>
          <a:prstGeom prst="line">
            <a:avLst/>
          </a:prstGeom>
          <a:ln w="28575" cap="flat">
            <a:solidFill>
              <a:srgbClr val="F15D2A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46474" y="1866900"/>
            <a:ext cx="7412725" cy="1709738"/>
          </a:xfrm>
          <a:prstGeom prst="rect">
            <a:avLst/>
          </a:prstGeom>
        </p:spPr>
        <p:txBody>
          <a:bodyPr anchor="b"/>
          <a:lstStyle>
            <a:lvl1pPr algn="l">
              <a:defRPr sz="9360" b="1">
                <a:solidFill>
                  <a:srgbClr val="0F4959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2400" y="2171699"/>
            <a:ext cx="7924800" cy="8305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7800" y="4229100"/>
            <a:ext cx="7391400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AutoShape 5"/>
          <p:cNvSpPr/>
          <p:nvPr userDrawn="1"/>
        </p:nvSpPr>
        <p:spPr>
          <a:xfrm>
            <a:off x="11850061" y="633531"/>
            <a:ext cx="6437939" cy="0"/>
          </a:xfrm>
          <a:prstGeom prst="line">
            <a:avLst/>
          </a:prstGeom>
          <a:ln w="28575" cap="flat">
            <a:solidFill>
              <a:srgbClr val="F15D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8"/>
          <p:cNvSpPr/>
          <p:nvPr userDrawn="1"/>
        </p:nvSpPr>
        <p:spPr>
          <a:xfrm>
            <a:off x="1380385" y="580047"/>
            <a:ext cx="1204344" cy="830997"/>
          </a:xfrm>
          <a:custGeom>
            <a:avLst/>
            <a:gdLst/>
            <a:ahLst/>
            <a:cxnLst/>
            <a:rect l="l" t="t" r="r" b="b"/>
            <a:pathLst>
              <a:path w="1204344" h="830997">
                <a:moveTo>
                  <a:pt x="0" y="0"/>
                </a:moveTo>
                <a:lnTo>
                  <a:pt x="1204344" y="0"/>
                </a:lnTo>
                <a:lnTo>
                  <a:pt x="1204344" y="830997"/>
                </a:lnTo>
                <a:lnTo>
                  <a:pt x="0" y="830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1D7-DB0A-4545-9672-ED31E3A07F2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7693-0F24-4C80-A00A-DD453177D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5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1D7-DB0A-4545-9672-ED31E3A07F2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7693-0F24-4C80-A00A-DD453177D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7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/>
          <p:nvPr userDrawn="1"/>
        </p:nvSpPr>
        <p:spPr>
          <a:xfrm flipV="1">
            <a:off x="1411815" y="7475878"/>
            <a:ext cx="9345085" cy="334"/>
          </a:xfrm>
          <a:prstGeom prst="line">
            <a:avLst/>
          </a:prstGeom>
          <a:ln w="66675" cap="flat">
            <a:solidFill>
              <a:srgbClr val="F15D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7"/>
          <p:cNvSpPr txBox="1"/>
          <p:nvPr userDrawn="1"/>
        </p:nvSpPr>
        <p:spPr>
          <a:xfrm>
            <a:off x="1411813" y="3763719"/>
            <a:ext cx="8794366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51"/>
              </a:lnSpc>
            </a:pPr>
            <a:r>
              <a:rPr lang="en-US" sz="9360" b="1" dirty="0">
                <a:solidFill>
                  <a:srgbClr val="0F4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9360" b="1" dirty="0" err="1">
                <a:solidFill>
                  <a:srgbClr val="0F4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9360" b="1" dirty="0">
              <a:solidFill>
                <a:srgbClr val="0F4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38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1D7-DB0A-4545-9672-ED31E3A07F2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7693-0F24-4C80-A00A-DD453177D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9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1D7-DB0A-4545-9672-ED31E3A07F2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7693-0F24-4C80-A00A-DD453177D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51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1D7-DB0A-4545-9672-ED31E3A07F2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7693-0F24-4C80-A00A-DD453177D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11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1D7-DB0A-4545-9672-ED31E3A07F2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7693-0F24-4C80-A00A-DD453177D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1D7-DB0A-4545-9672-ED31E3A07F2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7693-0F24-4C80-A00A-DD453177D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0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1D7-DB0A-4545-9672-ED31E3A07F2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7693-0F24-4C80-A00A-DD453177D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8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1D7-DB0A-4545-9672-ED31E3A07F2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7693-0F24-4C80-A00A-DD453177D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8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81D7-DB0A-4545-9672-ED31E3A07F2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7693-0F24-4C80-A00A-DD453177D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8"/>
          <p:cNvSpPr/>
          <p:nvPr userDrawn="1"/>
        </p:nvSpPr>
        <p:spPr>
          <a:xfrm>
            <a:off x="1380385" y="580047"/>
            <a:ext cx="1204344" cy="830997"/>
          </a:xfrm>
          <a:custGeom>
            <a:avLst/>
            <a:gdLst/>
            <a:ahLst/>
            <a:cxnLst/>
            <a:rect l="l" t="t" r="r" b="b"/>
            <a:pathLst>
              <a:path w="1204344" h="830997">
                <a:moveTo>
                  <a:pt x="0" y="0"/>
                </a:moveTo>
                <a:lnTo>
                  <a:pt x="1204344" y="0"/>
                </a:lnTo>
                <a:lnTo>
                  <a:pt x="1204344" y="830997"/>
                </a:lnTo>
                <a:lnTo>
                  <a:pt x="0" y="830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/>
          <p:nvPr userDrawn="1"/>
        </p:nvSpPr>
        <p:spPr>
          <a:xfrm>
            <a:off x="1380385" y="580047"/>
            <a:ext cx="1204344" cy="830997"/>
          </a:xfrm>
          <a:custGeom>
            <a:avLst/>
            <a:gdLst/>
            <a:ahLst/>
            <a:cxnLst/>
            <a:rect l="l" t="t" r="r" b="b"/>
            <a:pathLst>
              <a:path w="1204344" h="830997">
                <a:moveTo>
                  <a:pt x="0" y="0"/>
                </a:moveTo>
                <a:lnTo>
                  <a:pt x="1204344" y="0"/>
                </a:lnTo>
                <a:lnTo>
                  <a:pt x="1204344" y="830997"/>
                </a:lnTo>
                <a:lnTo>
                  <a:pt x="0" y="8309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B81D7-DB0A-4545-9672-ED31E3A07F22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87693-0F24-4C80-A00A-DD453177D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232957" y="7505700"/>
            <a:ext cx="9345085" cy="334"/>
          </a:xfrm>
          <a:prstGeom prst="line">
            <a:avLst/>
          </a:prstGeom>
          <a:ln w="66675" cap="flat">
            <a:solidFill>
              <a:srgbClr val="F15D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9" name="TextBox 11"/>
          <p:cNvSpPr txBox="1"/>
          <p:nvPr/>
        </p:nvSpPr>
        <p:spPr>
          <a:xfrm>
            <a:off x="1510242" y="7756138"/>
            <a:ext cx="90678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2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multi </a:t>
            </a:r>
            <a:r>
              <a:rPr lang="en-US" sz="3200" b="1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oameni</a:t>
            </a:r>
            <a:r>
              <a:rPr lang="en-US" sz="32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sz="32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b="1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n-US" sz="32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asigurari -  o </a:t>
            </a:r>
            <a:r>
              <a:rPr lang="en-US" sz="3200" b="1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Romanie</a:t>
            </a:r>
            <a:r>
              <a:rPr lang="en-US" sz="32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asigurata</a:t>
            </a:r>
            <a:r>
              <a:rPr lang="en-US" sz="32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>
              <a:lnSpc>
                <a:spcPts val="3499"/>
              </a:lnSpc>
            </a:pPr>
            <a:endParaRPr lang="en-US" sz="3200" b="1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1EA169-DBDD-D42D-455B-82AEC3A9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407" y="19362"/>
            <a:ext cx="3756793" cy="375679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ine 1">
            <a:extLst>
              <a:ext uri="{FF2B5EF4-FFF2-40B4-BE49-F238E27FC236}">
                <a16:creationId xmlns:a16="http://schemas.microsoft.com/office/drawing/2014/main" id="{58F094C9-4322-5642-964E-2F3ABAD0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92200" y="51435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D759E6B0-69CE-0974-A390-74299F04E269}"/>
              </a:ext>
            </a:extLst>
          </p:cNvPr>
          <p:cNvSpPr txBox="1"/>
          <p:nvPr/>
        </p:nvSpPr>
        <p:spPr>
          <a:xfrm>
            <a:off x="685800" y="1943434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Patronatul</a:t>
            </a:r>
            <a:r>
              <a:rPr lang="en-GB" sz="3200" b="1" dirty="0"/>
              <a:t> Roman al </a:t>
            </a:r>
            <a:r>
              <a:rPr lang="en-GB" sz="3200" b="1" dirty="0" err="1"/>
              <a:t>Brokerilor</a:t>
            </a:r>
            <a:r>
              <a:rPr lang="en-GB" sz="3200" b="1" dirty="0"/>
              <a:t> de </a:t>
            </a:r>
            <a:r>
              <a:rPr lang="en-GB" sz="3200" b="1" dirty="0" err="1"/>
              <a:t>Asigurare</a:t>
            </a:r>
            <a:r>
              <a:rPr lang="en-GB" sz="3200" b="1" dirty="0"/>
              <a:t> si </a:t>
            </a:r>
            <a:r>
              <a:rPr lang="en-GB" sz="3200" b="1" dirty="0" err="1"/>
              <a:t>Reasigurare</a:t>
            </a:r>
            <a:r>
              <a:rPr lang="en-GB" sz="3200" b="1" dirty="0"/>
              <a:t> </a:t>
            </a:r>
            <a:endParaRPr lang="ro-RO" sz="3200" b="1" dirty="0"/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9593FC66-F748-C5A7-3A26-93C42E2D7CF4}"/>
              </a:ext>
            </a:extLst>
          </p:cNvPr>
          <p:cNvSpPr txBox="1"/>
          <p:nvPr/>
        </p:nvSpPr>
        <p:spPr>
          <a:xfrm flipH="1">
            <a:off x="762000" y="4849786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Stefan PRIGOREANU – </a:t>
            </a:r>
            <a:r>
              <a:rPr lang="en-GB" sz="3200" dirty="0" err="1"/>
              <a:t>Presedinte</a:t>
            </a:r>
            <a:r>
              <a:rPr lang="en-GB" sz="3200" dirty="0"/>
              <a:t> PRBAR</a:t>
            </a:r>
            <a:endParaRPr lang="ro-RO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2262369"/>
            <a:ext cx="6781800" cy="8024631"/>
          </a:xfrm>
          <a:custGeom>
            <a:avLst/>
            <a:gdLst/>
            <a:ahLst/>
            <a:cxnLst/>
            <a:rect l="l" t="t" r="r" b="b"/>
            <a:pathLst>
              <a:path w="7643707" h="8024631">
                <a:moveTo>
                  <a:pt x="0" y="0"/>
                </a:moveTo>
                <a:lnTo>
                  <a:pt x="7643707" y="0"/>
                </a:lnTo>
                <a:lnTo>
                  <a:pt x="7643707" y="8024631"/>
                </a:lnTo>
                <a:lnTo>
                  <a:pt x="0" y="80246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241" r="-100298" b="-11872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3" name="TextBox 3"/>
          <p:cNvSpPr txBox="1"/>
          <p:nvPr/>
        </p:nvSpPr>
        <p:spPr>
          <a:xfrm>
            <a:off x="7086600" y="2119700"/>
            <a:ext cx="104394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Piata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asigurari 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insemnat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2023 </a:t>
            </a:r>
            <a:r>
              <a:rPr lang="en-GB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cca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4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miliarde 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euro, cu </a:t>
            </a:r>
            <a:r>
              <a:rPr lang="en-GB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cca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10% </a:t>
            </a:r>
            <a:r>
              <a:rPr lang="en-GB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peste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2022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GB" sz="3600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Brokerii de asigurare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intermediaza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deja 79% din total, si chiar 92% din total asigurari generale, non-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life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GB" sz="36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Conform UNSAR,  </a:t>
            </a:r>
            <a:r>
              <a:rPr lang="ro-RO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</a:t>
            </a:r>
            <a:r>
              <a:rPr lang="ro-RO" sz="36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platesc</a:t>
            </a:r>
            <a:r>
              <a:rPr lang="ro-RO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zilnic </a:t>
            </a:r>
            <a:r>
              <a:rPr lang="ro-RO" sz="36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despagubiri</a:t>
            </a:r>
            <a:r>
              <a:rPr lang="ro-RO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cca. 5 mil de Euro</a:t>
            </a:r>
            <a:r>
              <a:rPr lang="en-GB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GB" sz="3600" b="1" dirty="0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Asta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inseamna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riscul este omniprezent si daune se produc</a:t>
            </a:r>
            <a:r>
              <a:rPr lang="en-GB" sz="36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ro-RO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industria </a:t>
            </a:r>
            <a:r>
              <a:rPr lang="ro-RO" sz="36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romaneasca</a:t>
            </a:r>
            <a:r>
              <a:rPr lang="ro-RO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asigurari </a:t>
            </a:r>
            <a:r>
              <a:rPr lang="ro-RO" sz="36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functioneaza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o-RO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77400" y="342900"/>
            <a:ext cx="8451466" cy="1174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51"/>
              </a:lnSpc>
            </a:pPr>
            <a:r>
              <a:rPr lang="en-US" sz="4000" dirty="0" err="1">
                <a:solidFill>
                  <a:srgbClr val="0F49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Cateva</a:t>
            </a:r>
            <a:r>
              <a:rPr lang="en-US" sz="4000" dirty="0">
                <a:solidFill>
                  <a:srgbClr val="0F49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4000" dirty="0" err="1">
                <a:solidFill>
                  <a:srgbClr val="0F49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cifre</a:t>
            </a:r>
            <a:r>
              <a:rPr lang="en-US" sz="4000" dirty="0">
                <a:solidFill>
                  <a:srgbClr val="0F49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4000" dirty="0" err="1">
                <a:solidFill>
                  <a:srgbClr val="0F4959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importante</a:t>
            </a:r>
            <a:endParaRPr lang="en-US" sz="4000" dirty="0">
              <a:solidFill>
                <a:srgbClr val="0F4959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1506200" y="647700"/>
            <a:ext cx="6437939" cy="0"/>
          </a:xfrm>
          <a:prstGeom prst="line">
            <a:avLst/>
          </a:prstGeom>
          <a:ln w="28575" cap="flat">
            <a:solidFill>
              <a:srgbClr val="F15D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34B25C-559A-4C7A-A5EC-C6EBA3A0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63"/>
            <a:ext cx="2243006" cy="224300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01200" y="1063826"/>
            <a:ext cx="8179374" cy="98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4"/>
              </a:lnSpc>
            </a:pPr>
            <a:r>
              <a:rPr lang="en-US" sz="4800" b="1" dirty="0">
                <a:solidFill>
                  <a:srgbClr val="0F4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 </a:t>
            </a:r>
            <a:r>
              <a:rPr lang="en-US" sz="4800" b="1" dirty="0" err="1">
                <a:solidFill>
                  <a:srgbClr val="0F4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4800" b="1" dirty="0">
                <a:solidFill>
                  <a:srgbClr val="0F4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F4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subasigurata</a:t>
            </a:r>
            <a:r>
              <a:rPr lang="en-US" sz="4800" b="1" dirty="0">
                <a:solidFill>
                  <a:srgbClr val="0F4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9600" y="2050315"/>
            <a:ext cx="17373600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Romania se confrunta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insa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cu un deficit masiv de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protectie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prin asigurare,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atat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 nivelul persoanelor fizice, cat  mai ales la nivelul companiilor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locuintele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sunt asigurate doar 20% cu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polite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obligatorii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doar 15%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dintre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proprietati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au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polite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facultative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pentru </a:t>
            </a:r>
            <a:r>
              <a:rPr lang="en-GB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incendiu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 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% din companii au asigurari pentru riscul de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neincasare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facturilor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Sub 5% din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companii</a:t>
            </a: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au asigurari pentru 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pierdere de profit din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intreruperea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activitatii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S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ub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% dintre firme au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protectie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prin asigurare pentru riscurile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Cyber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...</a:t>
            </a:r>
            <a:endParaRPr lang="en-GB" sz="36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3600" dirty="0"/>
          </a:p>
          <a:p>
            <a:r>
              <a:rPr lang="ro-RO" sz="3600" dirty="0"/>
              <a:t>Foarte </a:t>
            </a:r>
            <a:r>
              <a:rPr lang="ro-RO" sz="3600" dirty="0" err="1"/>
              <a:t>multi</a:t>
            </a:r>
            <a:r>
              <a:rPr lang="ro-RO" sz="3600" dirty="0"/>
              <a:t> oameni, manageri sau antreprenori, nu </a:t>
            </a:r>
            <a:r>
              <a:rPr lang="ro-RO" sz="3600" dirty="0" err="1"/>
              <a:t>constie</a:t>
            </a:r>
            <a:r>
              <a:rPr lang="en-GB" sz="3600" dirty="0"/>
              <a:t>n</a:t>
            </a:r>
            <a:r>
              <a:rPr lang="ro-RO" sz="3600" dirty="0" err="1"/>
              <a:t>tizeaza</a:t>
            </a:r>
            <a:r>
              <a:rPr lang="ro-RO" sz="3600" dirty="0"/>
              <a:t> riscurile la care sunt </a:t>
            </a:r>
            <a:r>
              <a:rPr lang="ro-RO" sz="3600" dirty="0" err="1"/>
              <a:t>expusi</a:t>
            </a:r>
            <a:r>
              <a:rPr lang="ro-RO" sz="3600" dirty="0"/>
              <a:t>, </a:t>
            </a:r>
            <a:r>
              <a:rPr lang="ro-RO" sz="3600" dirty="0" err="1"/>
              <a:t>insa</a:t>
            </a:r>
            <a:r>
              <a:rPr lang="ro-RO" sz="3600" dirty="0"/>
              <a:t> daca cineva i</a:t>
            </a:r>
            <a:r>
              <a:rPr lang="en-GB" sz="3600" dirty="0"/>
              <a:t>-</a:t>
            </a:r>
            <a:r>
              <a:rPr lang="ro-RO" sz="3600" dirty="0"/>
              <a:t>ar ajuta sa </a:t>
            </a:r>
            <a:r>
              <a:rPr lang="ro-RO" sz="3600" dirty="0" err="1"/>
              <a:t>constientize</a:t>
            </a:r>
            <a:r>
              <a:rPr lang="en-GB" sz="3600" dirty="0"/>
              <a:t>ze</a:t>
            </a:r>
            <a:r>
              <a:rPr lang="ro-RO" sz="3600" dirty="0"/>
              <a:t>, ar accesa </a:t>
            </a:r>
            <a:r>
              <a:rPr lang="ro-RO" sz="3600" dirty="0" err="1"/>
              <a:t>protectie</a:t>
            </a:r>
            <a:r>
              <a:rPr lang="ro-RO" sz="3600" dirty="0"/>
              <a:t> prin asigurare</a:t>
            </a:r>
            <a:r>
              <a:rPr lang="en-GB" sz="3600" dirty="0"/>
              <a:t>.</a:t>
            </a:r>
            <a:endParaRPr lang="en-GB" sz="36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36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acest context, riscul pe care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purtam cu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totii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este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urias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!</a:t>
            </a:r>
            <a:endParaRPr lang="ro-RO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1850061" y="633531"/>
            <a:ext cx="6437939" cy="0"/>
          </a:xfrm>
          <a:prstGeom prst="line">
            <a:avLst/>
          </a:prstGeom>
          <a:ln w="28575" cap="flat">
            <a:solidFill>
              <a:srgbClr val="F15D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8" name="Group 8"/>
          <p:cNvGrpSpPr/>
          <p:nvPr/>
        </p:nvGrpSpPr>
        <p:grpSpPr>
          <a:xfrm>
            <a:off x="-41789" y="9944406"/>
            <a:ext cx="18329789" cy="369569"/>
            <a:chOff x="0" y="0"/>
            <a:chExt cx="7558689" cy="152400"/>
          </a:xfrm>
          <a:solidFill>
            <a:schemeClr val="tx2">
              <a:lumMod val="75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7558689" cy="152400"/>
            </a:xfrm>
            <a:custGeom>
              <a:avLst/>
              <a:gdLst/>
              <a:ahLst/>
              <a:cxnLst/>
              <a:rect l="l" t="t" r="r" b="b"/>
              <a:pathLst>
                <a:path w="7558689" h="152400">
                  <a:moveTo>
                    <a:pt x="0" y="0"/>
                  </a:moveTo>
                  <a:lnTo>
                    <a:pt x="7558689" y="0"/>
                  </a:lnTo>
                  <a:lnTo>
                    <a:pt x="7558689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82B57392-CD19-C73E-2798-4B1F8C39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" y="50592"/>
            <a:ext cx="2243006" cy="224300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72200" y="7838392"/>
            <a:ext cx="18256114" cy="1804686"/>
            <a:chOff x="-9347200" y="1442897"/>
            <a:chExt cx="24341487" cy="2406248"/>
          </a:xfrm>
        </p:grpSpPr>
        <p:sp>
          <p:nvSpPr>
            <p:cNvPr id="4" name="TextBox 4"/>
            <p:cNvSpPr txBox="1"/>
            <p:nvPr/>
          </p:nvSpPr>
          <p:spPr>
            <a:xfrm>
              <a:off x="-9347200" y="1442897"/>
              <a:ext cx="24341487" cy="701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59"/>
                </a:lnSpc>
              </a:pPr>
              <a:r>
                <a:rPr lang="en-US" sz="3185" dirty="0" err="1">
                  <a:latin typeface="Arial Bold" panose="020B0704020202020204" pitchFamily="34" charset="0"/>
                  <a:cs typeface="Arial Bold" panose="020B0704020202020204" pitchFamily="34" charset="0"/>
                </a:rPr>
                <a:t>Oare</a:t>
              </a:r>
              <a:r>
                <a:rPr lang="en-US" sz="3185" dirty="0">
                  <a:latin typeface="Arial Bold" panose="020B0704020202020204" pitchFamily="34" charset="0"/>
                  <a:cs typeface="Arial Bold" panose="020B0704020202020204" pitchFamily="34" charset="0"/>
                </a:rPr>
                <a:t> in 2025 </a:t>
              </a:r>
              <a:r>
                <a:rPr lang="en-US" sz="3185" dirty="0" err="1">
                  <a:latin typeface="Arial Bold" panose="020B0704020202020204" pitchFamily="34" charset="0"/>
                  <a:cs typeface="Arial Bold" panose="020B0704020202020204" pitchFamily="34" charset="0"/>
                </a:rPr>
                <a:t>putem</a:t>
              </a:r>
              <a:r>
                <a:rPr lang="en-US" sz="3185" dirty="0"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3185" dirty="0" err="1">
                  <a:latin typeface="Arial Bold" panose="020B0704020202020204" pitchFamily="34" charset="0"/>
                  <a:cs typeface="Arial Bold" panose="020B0704020202020204" pitchFamily="34" charset="0"/>
                </a:rPr>
                <a:t>gestiona</a:t>
              </a:r>
              <a:r>
                <a:rPr lang="en-US" sz="3185" dirty="0">
                  <a:latin typeface="Arial Bold" panose="020B0704020202020204" pitchFamily="34" charset="0"/>
                  <a:cs typeface="Arial Bold" panose="020B0704020202020204" pitchFamily="34" charset="0"/>
                </a:rPr>
                <a:t> un </a:t>
              </a:r>
              <a:r>
                <a:rPr lang="en-US" sz="3185" dirty="0" err="1">
                  <a:latin typeface="Arial Bold" panose="020B0704020202020204" pitchFamily="34" charset="0"/>
                  <a:cs typeface="Arial Bold" panose="020B0704020202020204" pitchFamily="34" charset="0"/>
                </a:rPr>
                <a:t>numar</a:t>
              </a:r>
              <a:r>
                <a:rPr lang="en-US" sz="3185" dirty="0"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3185" dirty="0" err="1">
                  <a:latin typeface="Arial Bold" panose="020B0704020202020204" pitchFamily="34" charset="0"/>
                  <a:cs typeface="Arial Bold" panose="020B0704020202020204" pitchFamily="34" charset="0"/>
                </a:rPr>
                <a:t>dublu</a:t>
              </a:r>
              <a:r>
                <a:rPr lang="en-US" sz="3185" dirty="0">
                  <a:latin typeface="Arial Bold" panose="020B0704020202020204" pitchFamily="34" charset="0"/>
                  <a:cs typeface="Arial Bold" panose="020B0704020202020204" pitchFamily="34" charset="0"/>
                </a:rPr>
                <a:t> de </a:t>
              </a:r>
              <a:r>
                <a:rPr lang="en-US" sz="3185" dirty="0" err="1">
                  <a:latin typeface="Arial Bold" panose="020B0704020202020204" pitchFamily="34" charset="0"/>
                  <a:cs typeface="Arial Bold" panose="020B0704020202020204" pitchFamily="34" charset="0"/>
                </a:rPr>
                <a:t>asigurati</a:t>
              </a:r>
              <a:r>
                <a:rPr lang="en-US" sz="3185" dirty="0">
                  <a:latin typeface="Arial Bold" panose="020B0704020202020204" pitchFamily="34" charset="0"/>
                  <a:cs typeface="Arial Bold" panose="020B0704020202020204" pitchFamily="34" charset="0"/>
                </a:rPr>
                <a:t> 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015999" y="2901108"/>
              <a:ext cx="8291967" cy="9480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57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Cu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aceeasi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oameni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NU</a:t>
              </a:r>
            </a:p>
            <a:p>
              <a:pPr>
                <a:lnSpc>
                  <a:spcPts val="2657"/>
                </a:lnSpc>
              </a:pP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11815" y="342900"/>
            <a:ext cx="18512662" cy="3839388"/>
            <a:chOff x="52081" y="-2433115"/>
            <a:chExt cx="24683551" cy="5119184"/>
          </a:xfrm>
        </p:grpSpPr>
        <p:sp>
          <p:nvSpPr>
            <p:cNvPr id="10" name="TextBox 10"/>
            <p:cNvSpPr txBox="1"/>
            <p:nvPr/>
          </p:nvSpPr>
          <p:spPr>
            <a:xfrm>
              <a:off x="12190462" y="-2433115"/>
              <a:ext cx="12545170" cy="1845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285"/>
                </a:lnSpc>
              </a:pPr>
              <a:r>
                <a:rPr lang="en-US" sz="3600" dirty="0">
                  <a:solidFill>
                    <a:srgbClr val="0F4959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Si </a:t>
              </a:r>
              <a:r>
                <a:rPr lang="en-US" sz="3600" dirty="0" err="1">
                  <a:solidFill>
                    <a:srgbClr val="0F4959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daca</a:t>
              </a:r>
              <a:r>
                <a:rPr lang="en-US" sz="3600" dirty="0">
                  <a:solidFill>
                    <a:srgbClr val="0F4959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se produce un…</a:t>
              </a:r>
              <a:r>
                <a:rPr lang="en-US" sz="3600" dirty="0" err="1">
                  <a:solidFill>
                    <a:srgbClr val="0F4959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sinistru</a:t>
              </a:r>
              <a:r>
                <a:rPr lang="en-US" sz="3600" dirty="0">
                  <a:solidFill>
                    <a:srgbClr val="0F4959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?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2081" y="2139937"/>
              <a:ext cx="10625742" cy="546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endParaRPr lang="en-US" sz="2499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41789" y="0"/>
            <a:ext cx="369569" cy="10300120"/>
            <a:chOff x="0" y="0"/>
            <a:chExt cx="152400" cy="4247479"/>
          </a:xfrm>
          <a:solidFill>
            <a:schemeClr val="tx2">
              <a:lumMod val="75000"/>
            </a:schemeClr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2400" cy="4247479"/>
            </a:xfrm>
            <a:custGeom>
              <a:avLst/>
              <a:gdLst/>
              <a:ahLst/>
              <a:cxnLst/>
              <a:rect l="l" t="t" r="r" b="b"/>
              <a:pathLst>
                <a:path w="152400" h="4247479">
                  <a:moveTo>
                    <a:pt x="0" y="0"/>
                  </a:moveTo>
                  <a:lnTo>
                    <a:pt x="152400" y="0"/>
                  </a:lnTo>
                  <a:lnTo>
                    <a:pt x="152400" y="4247479"/>
                  </a:lnTo>
                  <a:lnTo>
                    <a:pt x="0" y="424747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1850061" y="633531"/>
            <a:ext cx="6437939" cy="0"/>
          </a:xfrm>
          <a:prstGeom prst="line">
            <a:avLst/>
          </a:prstGeom>
          <a:ln w="28575" cap="flat">
            <a:solidFill>
              <a:srgbClr val="F15D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16" name="CasetăText 15">
            <a:extLst>
              <a:ext uri="{FF2B5EF4-FFF2-40B4-BE49-F238E27FC236}">
                <a16:creationId xmlns:a16="http://schemas.microsoft.com/office/drawing/2014/main" id="{12CFCFC5-A9BE-88B2-FFBF-ACAD85ED832E}"/>
              </a:ext>
            </a:extLst>
          </p:cNvPr>
          <p:cNvSpPr txBox="1"/>
          <p:nvPr/>
        </p:nvSpPr>
        <p:spPr>
          <a:xfrm>
            <a:off x="990600" y="2513856"/>
            <a:ext cx="16154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Cutremurul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genereaza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 risc enorm de incendiu, iar incendiu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inseamna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pagube semnificative! </a:t>
            </a:r>
            <a:endParaRPr lang="ro-RO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 persoane fizice </a:t>
            </a:r>
            <a:r>
              <a:rPr lang="en-GB" sz="36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inseamna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ierderea a tot ceea ce au, si necesita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interventia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admin</a:t>
            </a:r>
            <a:r>
              <a:rPr lang="ro-RO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tratiei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locale 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centrale,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pt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ajutor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 orice operator economic un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ince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diu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major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inseamna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intreruperea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activitatii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cu pierdere de profit, neonorarea unor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obligatii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 contracte, poate chiar insolventa sau faliment, si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bineintele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neachitarea unor facturi </a:t>
            </a:r>
            <a:r>
              <a:rPr lang="ro-RO" sz="36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catre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furnizori, </a:t>
            </a:r>
            <a:r>
              <a:rPr lang="en-GB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</a:t>
            </a:r>
            <a:r>
              <a:rPr lang="ro-RO" sz="3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impact negativ si asupra altor operatori.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C1914-4314-3252-5381-D57A4FC7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424"/>
            <a:ext cx="2243006" cy="224300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29400" y="28107"/>
            <a:ext cx="12204581" cy="10287000"/>
            <a:chOff x="0" y="0"/>
            <a:chExt cx="2583678" cy="2709333"/>
          </a:xfrm>
          <a:solidFill>
            <a:schemeClr val="tx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583678" cy="2709333"/>
            </a:xfrm>
            <a:custGeom>
              <a:avLst/>
              <a:gdLst/>
              <a:ahLst/>
              <a:cxnLst/>
              <a:rect l="l" t="t" r="r" b="b"/>
              <a:pathLst>
                <a:path w="2583678" h="2709333">
                  <a:moveTo>
                    <a:pt x="0" y="0"/>
                  </a:moveTo>
                  <a:lnTo>
                    <a:pt x="2583678" y="0"/>
                  </a:lnTo>
                  <a:lnTo>
                    <a:pt x="2583678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1850061" y="633531"/>
            <a:ext cx="6437939" cy="0"/>
          </a:xfrm>
          <a:prstGeom prst="line">
            <a:avLst/>
          </a:prstGeom>
          <a:ln w="28575" cap="flat">
            <a:solidFill>
              <a:srgbClr val="F15D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8" name="TextBox 8"/>
          <p:cNvSpPr txBox="1"/>
          <p:nvPr/>
        </p:nvSpPr>
        <p:spPr>
          <a:xfrm>
            <a:off x="6858000" y="419100"/>
            <a:ext cx="11049000" cy="9312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omanie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asigurata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inseamna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noi </a:t>
            </a:r>
            <a:r>
              <a:rPr lang="ro-RO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angajati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sau parteneri, pe zona de </a:t>
            </a:r>
            <a:r>
              <a:rPr lang="ro-RO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vanzari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si pe toate </a:t>
            </a:r>
            <a:r>
              <a:rPr lang="ro-RO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operatiunile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back-</a:t>
            </a:r>
            <a:r>
              <a:rPr lang="ro-RO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office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cele de IT, </a:t>
            </a:r>
            <a:r>
              <a:rPr lang="ro-RO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operatiuni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suport, dar si pe instrumentare si lichidare daune!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 propunem sa lansam public </a:t>
            </a:r>
            <a:r>
              <a:rPr lang="ro-RO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urmatoarea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provocare: „Anul 2024 = anul atragerii de noi oameni in industria de asigurari” (asiguratori si brokeri), si in mod special tineri dar nu numai, si in mod deosebit persoane cu studii post-liceale si/sau superioare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Propunem ASF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analizeze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masura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fi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benefica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derogare de la Norma de </a:t>
            </a:r>
            <a:r>
              <a:rPr lang="ro-RO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pregatire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profesionala, pe o perioada limitata de timp, 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doar in 2024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pentru a permite accesul in industrie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celor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 studii post-liceale si/sau superioare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care </a:t>
            </a:r>
            <a:r>
              <a:rPr lang="ro-RO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isi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doresc. </a:t>
            </a:r>
            <a:endParaRPr lang="en-GB" sz="32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ro-RO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egislatia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europeana IDD nu cere expres un examen </a:t>
            </a:r>
            <a:r>
              <a:rPr lang="ro-RO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pt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acces la meserie, ci doar </a:t>
            </a:r>
            <a:r>
              <a:rPr lang="ro-RO" sz="32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pregatire</a:t>
            </a: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continua de minim 15 ore anual. 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o-RO" sz="32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ts val="3500"/>
              </a:lnSpc>
              <a:spcBef>
                <a:spcPct val="0"/>
              </a:spcBef>
            </a:pPr>
            <a:endParaRPr lang="en-US" sz="32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06FE556C-6FEF-18DF-9697-476361A942FF}"/>
              </a:ext>
            </a:extLst>
          </p:cNvPr>
          <p:cNvSpPr txBox="1"/>
          <p:nvPr/>
        </p:nvSpPr>
        <p:spPr>
          <a:xfrm>
            <a:off x="685800" y="3210090"/>
            <a:ext cx="358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ro-RO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Avem nevoie de mai </a:t>
            </a:r>
            <a:r>
              <a:rPr lang="ro-RO" sz="36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</a:t>
            </a:r>
            <a:r>
              <a:rPr lang="en-GB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3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oameni in industria de asigurari</a:t>
            </a:r>
            <a:r>
              <a:rPr lang="en-GB" sz="36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!</a:t>
            </a:r>
            <a:endParaRPr lang="ro-RO" sz="36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3ECAF6F-034C-01FF-F54B-5509A06D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" y="50592"/>
            <a:ext cx="2243006" cy="224300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069236" y="-123730"/>
            <a:ext cx="10142563" cy="10287000"/>
          </a:xfrm>
          <a:custGeom>
            <a:avLst/>
            <a:gdLst/>
            <a:ahLst/>
            <a:cxnLst/>
            <a:rect l="l" t="t" r="r" b="b"/>
            <a:pathLst>
              <a:path w="1756652" h="2709333">
                <a:moveTo>
                  <a:pt x="0" y="0"/>
                </a:moveTo>
                <a:lnTo>
                  <a:pt x="1756652" y="0"/>
                </a:lnTo>
                <a:lnTo>
                  <a:pt x="1756652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ro-RO" dirty="0"/>
          </a:p>
        </p:txBody>
      </p:sp>
      <p:sp>
        <p:nvSpPr>
          <p:cNvPr id="7" name="Freeform 7"/>
          <p:cNvSpPr/>
          <p:nvPr/>
        </p:nvSpPr>
        <p:spPr>
          <a:xfrm>
            <a:off x="76200" y="4000500"/>
            <a:ext cx="7924800" cy="6162770"/>
          </a:xfrm>
          <a:custGeom>
            <a:avLst/>
            <a:gdLst/>
            <a:ahLst/>
            <a:cxnLst/>
            <a:rect l="l" t="t" r="r" b="b"/>
            <a:pathLst>
              <a:path w="12566722" h="8904794">
                <a:moveTo>
                  <a:pt x="0" y="0"/>
                </a:moveTo>
                <a:lnTo>
                  <a:pt x="12566722" y="0"/>
                </a:lnTo>
                <a:lnTo>
                  <a:pt x="12566722" y="8904794"/>
                </a:lnTo>
                <a:lnTo>
                  <a:pt x="0" y="890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61" r="-2897"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8" name="Group 8"/>
          <p:cNvGrpSpPr/>
          <p:nvPr/>
        </p:nvGrpSpPr>
        <p:grpSpPr>
          <a:xfrm>
            <a:off x="8263983" y="778445"/>
            <a:ext cx="9795417" cy="6885796"/>
            <a:chOff x="-1557709" y="-2289231"/>
            <a:chExt cx="8432799" cy="9181058"/>
          </a:xfrm>
        </p:grpSpPr>
        <p:sp>
          <p:nvSpPr>
            <p:cNvPr id="9" name="TextBox 9"/>
            <p:cNvSpPr txBox="1"/>
            <p:nvPr/>
          </p:nvSpPr>
          <p:spPr>
            <a:xfrm>
              <a:off x="-1456109" y="980524"/>
              <a:ext cx="8331199" cy="5984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  <a:spcBef>
                  <a:spcPct val="0"/>
                </a:spcBef>
              </a:pPr>
              <a:endPara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1557709" y="-2289231"/>
              <a:ext cx="8331199" cy="91810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65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Educatia</a:t>
              </a:r>
              <a:r>
                <a:rPr lang="en-US" sz="3600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financiara</a:t>
              </a:r>
              <a:r>
                <a:rPr lang="en-US" sz="3600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– </a:t>
              </a:r>
              <a:r>
                <a:rPr lang="en-US" sz="3600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piatra</a:t>
              </a:r>
              <a:r>
                <a:rPr lang="en-US" sz="3600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de </a:t>
              </a:r>
              <a:r>
                <a:rPr lang="en-US" sz="3600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temelie</a:t>
              </a:r>
              <a:endParaRPr lang="en-US" sz="3600" dirty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algn="ctr">
                <a:lnSpc>
                  <a:spcPts val="4465"/>
                </a:lnSpc>
                <a:spcBef>
                  <a:spcPct val="0"/>
                </a:spcBef>
              </a:pPr>
              <a:endParaRPr lang="en-US" sz="3600" dirty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algn="ctr">
                <a:lnSpc>
                  <a:spcPts val="4465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- 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pentru 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asigurati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spre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o buna si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corecta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intelegere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si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accesare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protectiei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prin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asigurare</a:t>
              </a:r>
              <a:endParaRPr lang="en-US" sz="2800" b="1" dirty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algn="ctr">
                <a:lnSpc>
                  <a:spcPts val="4465"/>
                </a:lnSpc>
                <a:spcBef>
                  <a:spcPct val="0"/>
                </a:spcBef>
              </a:pPr>
              <a:endParaRPr lang="en-US" sz="2800" b="1" dirty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algn="ctr">
                <a:lnSpc>
                  <a:spcPts val="4465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- pentru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distribuitorii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de asigurari, pentru o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abordare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onesta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si pentru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succesul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activitatii</a:t>
              </a:r>
              <a:endParaRPr lang="en-US" sz="2800" b="1" dirty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algn="ctr">
                <a:lnSpc>
                  <a:spcPts val="4465"/>
                </a:lnSpc>
                <a:spcBef>
                  <a:spcPct val="0"/>
                </a:spcBef>
              </a:pPr>
              <a:endParaRPr lang="en-US" sz="2800" b="1" dirty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  <a:p>
              <a:pPr algn="ctr">
                <a:lnSpc>
                  <a:spcPts val="4465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- pentru 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specialistii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din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cadrul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companiilor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de asigurari,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spre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o buna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intelegere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a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nevoilor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clientilor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si pentru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adaptarea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produselor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si a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ofertelor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la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nevoile</a:t>
              </a:r>
              <a:r>
                <a:rPr lang="en-US" sz="2800" b="1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acestora</a:t>
              </a:r>
              <a:r>
                <a:rPr lang="en-US" sz="2800" dirty="0">
                  <a:solidFill>
                    <a:srgbClr val="FFFFFF"/>
                  </a:solidFill>
                  <a:latin typeface="Arial Bold" panose="020B0704020202020204" pitchFamily="34" charset="0"/>
                  <a:cs typeface="Arial Bold" panose="020B0704020202020204" pitchFamily="34" charset="0"/>
                </a:rPr>
                <a:t>.</a:t>
              </a:r>
            </a:p>
            <a:p>
              <a:pPr algn="ctr">
                <a:lnSpc>
                  <a:spcPts val="4465"/>
                </a:lnSpc>
                <a:spcBef>
                  <a:spcPct val="0"/>
                </a:spcBef>
              </a:pPr>
              <a:endParaRPr lang="en-US" sz="3600" dirty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C14A02A0-51E5-518D-0FD4-B5EF7D82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" y="50592"/>
            <a:ext cx="2243006" cy="224300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tăText 11">
            <a:extLst>
              <a:ext uri="{FF2B5EF4-FFF2-40B4-BE49-F238E27FC236}">
                <a16:creationId xmlns:a16="http://schemas.microsoft.com/office/drawing/2014/main" id="{4CBDC2F9-6776-828B-06BF-BCEA7E9DF038}"/>
              </a:ext>
            </a:extLst>
          </p:cNvPr>
          <p:cNvSpPr txBox="1"/>
          <p:nvPr/>
        </p:nvSpPr>
        <p:spPr>
          <a:xfrm>
            <a:off x="8381999" y="7664241"/>
            <a:ext cx="9627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Fiecare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produs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de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asigurare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ofera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protectie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pentru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unul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sau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mai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multe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riscuri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.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Poate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ca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focusul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ar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trebui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sa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fie pe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constientizarea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riscurilor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la care cu 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totii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ne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expunem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in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viata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de zi cu zi, in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activitatea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profesionala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si/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sau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in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cea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antreprenoriala</a:t>
            </a:r>
            <a:r>
              <a:rPr lang="en-GB" sz="2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.</a:t>
            </a:r>
            <a:endParaRPr lang="ro-RO" sz="2800" dirty="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573403" y="7100721"/>
            <a:ext cx="14452114" cy="454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Va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multumesc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 pentru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</a:rPr>
              <a:t>atentie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0" y="9700628"/>
            <a:ext cx="1839510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sp>
        <p:nvSpPr>
          <p:cNvPr id="13" name="TextBox 13"/>
          <p:cNvSpPr txBox="1"/>
          <p:nvPr/>
        </p:nvSpPr>
        <p:spPr>
          <a:xfrm>
            <a:off x="5810077" y="454538"/>
            <a:ext cx="2586480" cy="288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8"/>
              </a:lnSpc>
            </a:pPr>
            <a:r>
              <a:rPr lang="en-US" sz="1656">
                <a:solidFill>
                  <a:srgbClr val="FFFFFF"/>
                </a:solidFill>
                <a:latin typeface="Montserrat Classic"/>
              </a:rPr>
              <a:t>Date//Time//Year</a:t>
            </a:r>
          </a:p>
        </p:txBody>
      </p:sp>
      <p:sp>
        <p:nvSpPr>
          <p:cNvPr id="2" name="CasetăText 1">
            <a:extLst>
              <a:ext uri="{FF2B5EF4-FFF2-40B4-BE49-F238E27FC236}">
                <a16:creationId xmlns:a16="http://schemas.microsoft.com/office/drawing/2014/main" id="{C02FF253-0CA3-38D8-73C2-734F635E5071}"/>
              </a:ext>
            </a:extLst>
          </p:cNvPr>
          <p:cNvSpPr txBox="1"/>
          <p:nvPr/>
        </p:nvSpPr>
        <p:spPr>
          <a:xfrm>
            <a:off x="1447800" y="2647424"/>
            <a:ext cx="14703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Sper ca </a:t>
            </a:r>
            <a:r>
              <a:rPr lang="ro-R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aceasta </a:t>
            </a:r>
            <a:r>
              <a:rPr lang="ro-RO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conferin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ro-R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a, cu ideile si dezbaterile de </a:t>
            </a:r>
            <a:r>
              <a:rPr lang="ro-RO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astazi</a:t>
            </a:r>
            <a:r>
              <a:rPr lang="ro-R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reprezint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ro-R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 prim pas </a:t>
            </a:r>
            <a:r>
              <a:rPr lang="en-GB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catre</a:t>
            </a:r>
            <a:r>
              <a:rPr lang="ro-R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 </a:t>
            </a:r>
            <a:r>
              <a:rPr lang="ro-RO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ro-R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coerent si </a:t>
            </a:r>
            <a:r>
              <a:rPr lang="ro-RO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sustinut</a:t>
            </a:r>
            <a:r>
              <a:rPr lang="ro-R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ro-RO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catre</a:t>
            </a:r>
            <a:r>
              <a:rPr lang="ro-R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o-RO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autoritati</a:t>
            </a:r>
            <a:r>
              <a:rPr lang="ro-R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pentru atragerea in domeniu a unor noi </a:t>
            </a:r>
            <a:r>
              <a:rPr lang="ro-RO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angajati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</a:rPr>
              <a:t>, si pentru o </a:t>
            </a:r>
            <a:r>
              <a:rPr lang="en-GB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profesionalizare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mai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eficienta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specialistilor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ro-RO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11E378-2406-C68E-1F9B-6B17862D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" y="50592"/>
            <a:ext cx="2243006" cy="224300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-4822" r="-4822"/>
          </a:stretch>
        </a:blipFill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868</Words>
  <Application>Microsoft Office PowerPoint</Application>
  <PresentationFormat>Particularizare</PresentationFormat>
  <Paragraphs>58</Paragraphs>
  <Slides>7</Slides>
  <Notes>3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7</vt:i4>
      </vt:variant>
    </vt:vector>
  </HeadingPairs>
  <TitlesOfParts>
    <vt:vector size="14" baseType="lpstr">
      <vt:lpstr>Arial Bold</vt:lpstr>
      <vt:lpstr>Arial</vt:lpstr>
      <vt:lpstr>Montserrat Classic</vt:lpstr>
      <vt:lpstr>Calibri Light</vt:lpstr>
      <vt:lpstr>Calibri</vt:lpstr>
      <vt:lpstr>Office Theme</vt:lpstr>
      <vt:lpstr>Custom Design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</dc:title>
  <dc:creator>Ruxandra Dinisoae</dc:creator>
  <cp:lastModifiedBy>OfficeSP 2019</cp:lastModifiedBy>
  <cp:revision>16</cp:revision>
  <dcterms:created xsi:type="dcterms:W3CDTF">2006-08-16T00:00:00Z</dcterms:created>
  <dcterms:modified xsi:type="dcterms:W3CDTF">2024-02-28T07:34:55Z</dcterms:modified>
  <dc:identifier>DAFwMD2c3-0</dc:identifier>
</cp:coreProperties>
</file>